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5" r:id="rId7"/>
    <p:sldId id="261" r:id="rId8"/>
    <p:sldId id="271" r:id="rId9"/>
  </p:sldIdLst>
  <p:sldSz cx="12192000" cy="6858000"/>
  <p:notesSz cx="6858000" cy="9144000"/>
  <p:embeddedFontLst>
    <p:embeddedFont>
      <p:font typeface="Calibri" pitchFamily="34" charset="0"/>
      <p:regular r:id="rId10"/>
      <p:bold r:id="rId11"/>
      <p:italic r:id="rId12"/>
      <p:boldItalic r:id="rId13"/>
    </p:embeddedFont>
    <p:embeddedFont>
      <p:font typeface="Century Gothic" pitchFamily="34" charset="0"/>
      <p:regular r:id="rId14"/>
      <p:bold r:id="rId15"/>
      <p:italic r:id="rId16"/>
      <p:boldItalic r:id="rId17"/>
    </p:embeddedFont>
    <p:embeddedFont>
      <p:font typeface="Calibri Light" pitchFamily="34" charset="0"/>
      <p:regular r:id="rId18"/>
      <p: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00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1053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-77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gif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FD1E35-5713-4F4C-9577-81A362A049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5D6FC18-BBB5-490A-9E1C-66398FC937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3F71204-EEB7-43A0-A494-2D9B3C380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8E63127-F46C-4DAE-8F5C-B2D3A4B25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E30FA17-1F55-4C71-A154-4AF7AA863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29874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39367AB-4372-47DB-8383-600C7432A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F4A3F27-2579-4564-94CC-FA88A672CB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9A2DC6C-D399-4382-9330-0F64469C1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93F022D-A91E-4FCB-896F-B8B1E2197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6E826E1-CA66-4301-8C31-162D4C1D0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07415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8625B39F-0105-4BE6-94FB-6D77375EB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5344DFFA-0A63-4343-B2D0-1477682F0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CF415DD-FAE8-4DCC-A88B-8E1F75B7B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0324B45-197F-4DC3-A472-630FF9DBE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2EEECCD-9E03-47C4-A8B1-411652A76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617812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18B1913-1696-46A5-992C-99795FFDD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62DB5B8-66AE-4C32-8304-ECB12E811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1AB4E41-48C9-4116-B661-BD114C5F9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A95F686-1CCA-4003-B587-4A261EF08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97F0B89-F1ED-41C4-9DC7-84496AA0C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60264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BFA2364-8C2A-44D4-9C15-EEF997F03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393B41A-FD2F-460D-973A-E77A40F4B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CFAC4E3-270E-41A2-989D-D3EE4D38D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9775696-BF72-41DB-894B-61B48EFB0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A82F2E7-7B30-478C-B226-F087795F9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3925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3CE3289-4C5C-409C-BE2E-F151C912E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25FDCBD-0BF3-433A-9EC1-8756EB452A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E990AD0-0D94-43B2-9F43-F6BEAAAB12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E7403233-CD81-46FF-B521-C99D05DA2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D1DBC43-596A-4551-A068-A8D4B61FE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502FF85-E934-4C34-A5F4-6E07D8084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456547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AE0F39C-8360-4685-B391-B64729A54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DB3860F-B761-41AD-886F-E09B954B9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102F7F7-ABF5-41D4-B3C2-C9C30F7B6F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A95700F-962E-4A11-94C7-7B718A4FEE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1639A67F-500D-48FB-9D74-827151EDCE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945B9F53-1DE7-4AA3-98FC-F8B2EC5CF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6AB18C13-3B0E-4DD4-83D6-9FCEDDD3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6FC248D-0260-4E44-BFDB-A2E76A4A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706239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D7FFA52-69D8-484C-A5A1-B913B4246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E18741F6-4F3C-44BA-962C-A3F0A6529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F017086F-AAD8-4DC7-A046-366D6D4BA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8F9C0FD-1C00-411F-94DB-E773F2EB7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74894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3204256C-36B1-440C-ACFF-156D0E488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E49EF5F-BC94-4EAD-973A-F8DF580BE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FF9B7AC-9A53-406D-A479-5C2890ED3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990215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FA68FC3-87DF-475D-BC09-022D3415A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83DE871-E012-415F-A942-FE282A2D1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976473B-1F0F-4C85-BBA6-94CE688106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A1B473B-3EDE-4B0D-84C8-77A605798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4DD72F9-3952-42FE-97E5-B376B9EEA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10AA3E4-6004-4B94-81A9-B796E7704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69420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A31D77C-5068-436C-90BC-5ECA1CED8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5EB2C7CF-B45C-4421-ABFC-BE8E04F995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9A84775-7DB8-4ABF-93A3-BAACE64D7C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F82AAA4-E34F-43E6-8E2F-ABDF46B9E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6662093-FCE8-478F-BFA8-98FFA05B0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B9503D8-C326-4015-A888-44F78707C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743730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5FB0288-34DD-4A94-B716-A0D4778F4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65206B1-31FE-4ABB-98A5-F15AD8346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27998BF-0A3A-4928-96A6-564ADCFD1C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154B8-4E9B-4ECC-805A-D2F2DB12F6C3}" type="datetimeFigureOut">
              <a:rPr lang="en-US" smtClean="0"/>
              <a:pPr/>
              <a:t>5/6/2021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0F42C88-D166-4D19-B2C0-C5398A76BC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682A067-BDBC-4B1A-925A-C232C8759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FE213-6C25-42BE-BD07-3CE40EE577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293511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0F8E88F-910C-410B-8DB6-544C9D4A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DE0A700-23B8-428A-9646-95B8449A9C9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="" xmlns:a16="http://schemas.microsoft.com/office/drawing/2014/main" id="{D298DB77-2B18-4072-BBB3-2E4D7383814C}"/>
              </a:ext>
            </a:extLst>
          </p:cNvPr>
          <p:cNvGrpSpPr/>
          <p:nvPr/>
        </p:nvGrpSpPr>
        <p:grpSpPr>
          <a:xfrm>
            <a:off x="5345531" y="0"/>
            <a:ext cx="2917771" cy="1323439"/>
            <a:chOff x="4817341" y="-28894"/>
            <a:chExt cx="2917771" cy="1323439"/>
          </a:xfrm>
        </p:grpSpPr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ECE7995D-DD46-44A7-B2E6-1C27C804F71C}"/>
                </a:ext>
              </a:extLst>
            </p:cNvPr>
            <p:cNvSpPr txBox="1"/>
            <p:nvPr/>
          </p:nvSpPr>
          <p:spPr>
            <a:xfrm>
              <a:off x="4817341" y="29236"/>
              <a:ext cx="2216147" cy="769441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Group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="" xmlns:a16="http://schemas.microsoft.com/office/drawing/2014/main" id="{37448FC4-85FD-4AB0-9B00-8DB63D5DF85A}"/>
                </a:ext>
              </a:extLst>
            </p:cNvPr>
            <p:cNvSpPr/>
            <p:nvPr/>
          </p:nvSpPr>
          <p:spPr>
            <a:xfrm>
              <a:off x="6639940" y="-28894"/>
              <a:ext cx="1095172" cy="1323439"/>
            </a:xfrm>
            <a:prstGeom prst="rect">
              <a:avLst/>
            </a:prstGeom>
            <a:ln w="3175">
              <a:noFill/>
            </a:ln>
          </p:spPr>
          <p:txBody>
            <a:bodyPr wrap="none">
              <a:spAutoFit/>
            </a:bodyPr>
            <a:lstStyle/>
            <a:p>
              <a:r>
                <a:rPr lang="en-US" sz="80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-2</a:t>
              </a:r>
              <a:endParaRPr lang="en-US" sz="8000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="" xmlns:a16="http://schemas.microsoft.com/office/drawing/2014/main" id="{1A559AFC-0EBE-46AA-AD09-A81983AA1F2F}"/>
              </a:ext>
            </a:extLst>
          </p:cNvPr>
          <p:cNvGrpSpPr/>
          <p:nvPr/>
        </p:nvGrpSpPr>
        <p:grpSpPr>
          <a:xfrm>
            <a:off x="1" y="500000"/>
            <a:ext cx="12210180" cy="6858380"/>
            <a:chOff x="1387772" y="-258671"/>
            <a:chExt cx="9143024" cy="7427934"/>
          </a:xfrm>
        </p:grpSpPr>
        <p:cxnSp>
          <p:nvCxnSpPr>
            <p:cNvPr id="10" name="Straight Connector 9">
              <a:extLst>
                <a:ext uri="{FF2B5EF4-FFF2-40B4-BE49-F238E27FC236}">
                  <a16:creationId xmlns="" xmlns:a16="http://schemas.microsoft.com/office/drawing/2014/main" id="{B6C3040C-82F4-49A0-AB27-731BD39540D5}"/>
                </a:ext>
              </a:extLst>
            </p:cNvPr>
            <p:cNvCxnSpPr>
              <a:cxnSpLocks/>
            </p:cNvCxnSpPr>
            <p:nvPr/>
          </p:nvCxnSpPr>
          <p:spPr>
            <a:xfrm>
              <a:off x="6091244" y="-258671"/>
              <a:ext cx="0" cy="7427934"/>
            </a:xfrm>
            <a:prstGeom prst="line">
              <a:avLst/>
            </a:prstGeom>
            <a:ln w="6350">
              <a:solidFill>
                <a:schemeClr val="bg1"/>
              </a:solidFill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9E96601E-19DD-4D2E-8EC0-2133E623D93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87772" y="3493894"/>
              <a:ext cx="9143024" cy="0"/>
            </a:xfrm>
            <a:prstGeom prst="line">
              <a:avLst/>
            </a:prstGeom>
            <a:ln w="6350">
              <a:solidFill>
                <a:schemeClr val="bg1"/>
              </a:solidFill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C6F98D4A-1945-4570-8661-961B26B930A3}"/>
              </a:ext>
            </a:extLst>
          </p:cNvPr>
          <p:cNvSpPr txBox="1"/>
          <p:nvPr/>
        </p:nvSpPr>
        <p:spPr>
          <a:xfrm>
            <a:off x="2272936" y="1567543"/>
            <a:ext cx="393875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3600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How British</a:t>
            </a:r>
          </a:p>
          <a:p>
            <a:pPr lvl="0" algn="r"/>
            <a:r>
              <a:rPr lang="en-US" sz="3600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Looted India</a:t>
            </a:r>
          </a:p>
          <a:p>
            <a:pPr lvl="0" algn="r"/>
            <a:r>
              <a:rPr lang="en-US" sz="3600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And</a:t>
            </a:r>
          </a:p>
          <a:p>
            <a:pPr lvl="0" algn="r"/>
            <a:r>
              <a:rPr lang="en-US" sz="3600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Bengal</a:t>
            </a:r>
            <a:endParaRPr lang="en-US" sz="36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A70ECE3A-876A-49AD-90E4-617DB9FBF68C}"/>
              </a:ext>
            </a:extLst>
          </p:cNvPr>
          <p:cNvSpPr txBox="1"/>
          <p:nvPr/>
        </p:nvSpPr>
        <p:spPr>
          <a:xfrm>
            <a:off x="6403866" y="4157312"/>
            <a:ext cx="38826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One of the</a:t>
            </a:r>
          </a:p>
          <a:p>
            <a:r>
              <a:rPr lang="en-US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Greatest Loot</a:t>
            </a:r>
          </a:p>
          <a:p>
            <a:r>
              <a:rPr lang="en-US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In History</a:t>
            </a:r>
            <a:endParaRPr lang="en-US"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64038982-12AE-4059-9970-12C823F1B940}"/>
              </a:ext>
            </a:extLst>
          </p:cNvPr>
          <p:cNvSpPr txBox="1"/>
          <p:nvPr/>
        </p:nvSpPr>
        <p:spPr>
          <a:xfrm>
            <a:off x="6453051" y="2821577"/>
            <a:ext cx="3853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sv-SE" sz="1600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Khadiza islam             ID-1711980630                                  Nabil Shadman         ID- 1731115042</a:t>
            </a:r>
          </a:p>
          <a:p>
            <a:pPr lvl="0"/>
            <a:r>
              <a:rPr lang="en-US" sz="1600" dirty="0" err="1" smtClean="0">
                <a:solidFill>
                  <a:prstClr val="white"/>
                </a:solidFill>
                <a:latin typeface="Century Gothic" panose="020B0502020202020204" pitchFamily="34" charset="0"/>
              </a:rPr>
              <a:t>Towhidul</a:t>
            </a:r>
            <a:r>
              <a:rPr lang="en-US" sz="1600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 smtClean="0">
                <a:solidFill>
                  <a:prstClr val="white"/>
                </a:solidFill>
                <a:latin typeface="Century Gothic" panose="020B0502020202020204" pitchFamily="34" charset="0"/>
              </a:rPr>
              <a:t>Alam</a:t>
            </a:r>
            <a:r>
              <a:rPr lang="en-US" sz="1600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           ID- 1821732042</a:t>
            </a:r>
            <a:endParaRPr lang="en-US" sz="16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="" xmlns:a16="http://schemas.microsoft.com/office/drawing/2014/main" id="{0D9871BE-6F9C-4CB0-8A6C-6F4C4A33794F}"/>
              </a:ext>
            </a:extLst>
          </p:cNvPr>
          <p:cNvSpPr/>
          <p:nvPr/>
        </p:nvSpPr>
        <p:spPr>
          <a:xfrm>
            <a:off x="6177547" y="3860326"/>
            <a:ext cx="212718" cy="21271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44F2FE3A-84D5-4531-86F1-8784C8EC0BD6}"/>
              </a:ext>
            </a:extLst>
          </p:cNvPr>
          <p:cNvSpPr txBox="1"/>
          <p:nvPr/>
        </p:nvSpPr>
        <p:spPr>
          <a:xfrm>
            <a:off x="76398" y="58130"/>
            <a:ext cx="1404059" cy="400110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HIS103.04</a:t>
            </a:r>
            <a:endParaRPr lang="en-US" sz="2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64038982-12AE-4059-9970-12C823F1B940}"/>
              </a:ext>
            </a:extLst>
          </p:cNvPr>
          <p:cNvSpPr txBox="1"/>
          <p:nvPr/>
        </p:nvSpPr>
        <p:spPr>
          <a:xfrm>
            <a:off x="2111828" y="4228011"/>
            <a:ext cx="38535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sv-SE" sz="1600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Abhishek Das              ID-1922157642                                  Abdul Kader Shaon   ID- 1911702643</a:t>
            </a:r>
          </a:p>
          <a:p>
            <a:pPr lvl="0"/>
            <a:r>
              <a:rPr lang="en-US" sz="1600" dirty="0" err="1" smtClean="0">
                <a:solidFill>
                  <a:prstClr val="white"/>
                </a:solidFill>
                <a:latin typeface="Century Gothic" panose="020B0502020202020204" pitchFamily="34" charset="0"/>
              </a:rPr>
              <a:t>Nusrat</a:t>
            </a:r>
            <a:r>
              <a:rPr lang="en-US" sz="1600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 </a:t>
            </a:r>
            <a:r>
              <a:rPr lang="en-US" sz="1600" dirty="0" err="1" smtClean="0">
                <a:solidFill>
                  <a:prstClr val="white"/>
                </a:solidFill>
                <a:latin typeface="Century Gothic" panose="020B0502020202020204" pitchFamily="34" charset="0"/>
              </a:rPr>
              <a:t>Jahan</a:t>
            </a:r>
            <a:r>
              <a:rPr lang="en-US" sz="1600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              ID- 1911657042</a:t>
            </a:r>
            <a:endParaRPr lang="en-US" sz="16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04396822"/>
      </p:ext>
    </p:extLst>
  </p:cSld>
  <p:clrMapOvr>
    <a:masterClrMapping/>
  </p:clrMapOvr>
  <p:transition spd="med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7" presetClass="emph" presetSubtype="0" repeatCount="indefinite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1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2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25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2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9848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2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9848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2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9848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2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9848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2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714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5714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4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5714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4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050"/>
                                  </p:stCondLst>
                                  <p:iterate type="lt">
                                    <p:tmPct val="9259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4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9259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45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path" presetSubtype="0" accel="50000" decel="5000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animMotion origin="layout" path="M -4.58333E-6 -2.22222E-6 L -0.00013 0.49445 " pathEditMode="relative" rAng="0" ptsTypes="AA">
                                      <p:cBhvr>
                                        <p:cTn id="6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24722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050"/>
                                  </p:stCondLst>
                                  <p:iterate type="lt">
                                    <p:tmPct val="9259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45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9259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45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8" grpId="0" build="p"/>
      <p:bldP spid="19" grpId="0" build="p"/>
      <p:bldP spid="20" grpId="0" build="p"/>
      <p:bldP spid="21" grpId="0" animBg="1"/>
      <p:bldP spid="21" grpId="1" animBg="1"/>
      <p:bldP spid="21" grpId="2" animBg="1"/>
      <p:bldP spid="2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0F8E88F-910C-410B-8DB6-544C9D4A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DE0A700-23B8-428A-9646-95B8449A9C9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B6C3040C-82F4-49A0-AB27-731BD39540D5}"/>
              </a:ext>
            </a:extLst>
          </p:cNvPr>
          <p:cNvCxnSpPr>
            <a:cxnSpLocks/>
          </p:cNvCxnSpPr>
          <p:nvPr/>
        </p:nvCxnSpPr>
        <p:spPr>
          <a:xfrm>
            <a:off x="6246207" y="-551690"/>
            <a:ext cx="14405" cy="7762533"/>
          </a:xfrm>
          <a:prstGeom prst="line">
            <a:avLst/>
          </a:prstGeom>
          <a:ln w="6350"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C70E45C1-B982-4064-A6ED-845EF3EB60A4}"/>
              </a:ext>
            </a:extLst>
          </p:cNvPr>
          <p:cNvSpPr txBox="1"/>
          <p:nvPr/>
        </p:nvSpPr>
        <p:spPr>
          <a:xfrm>
            <a:off x="1260660" y="2281276"/>
            <a:ext cx="39141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2400" b="1" dirty="0" smtClean="0">
                <a:latin typeface="Century Gothic" panose="020B0502020202020204" pitchFamily="34" charset="0"/>
              </a:rPr>
              <a:t>Why Did British come to </a:t>
            </a:r>
          </a:p>
          <a:p>
            <a:pPr lvl="0" algn="r"/>
            <a:r>
              <a:rPr lang="en-US" sz="2400" b="1" dirty="0" smtClean="0">
                <a:latin typeface="Century Gothic" panose="020B0502020202020204" pitchFamily="34" charset="0"/>
              </a:rPr>
              <a:t>India?</a:t>
            </a:r>
            <a:endParaRPr lang="en-US" sz="2400" b="1" dirty="0">
              <a:latin typeface="Century Gothic" panose="020B0502020202020204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="" xmlns:a16="http://schemas.microsoft.com/office/drawing/2014/main" id="{D73E3306-FB8E-46ED-930D-1F3EDC4443E0}"/>
              </a:ext>
            </a:extLst>
          </p:cNvPr>
          <p:cNvCxnSpPr/>
          <p:nvPr/>
        </p:nvCxnSpPr>
        <p:spPr>
          <a:xfrm>
            <a:off x="5356860" y="2678689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iamond 32">
            <a:extLst>
              <a:ext uri="{FF2B5EF4-FFF2-40B4-BE49-F238E27FC236}">
                <a16:creationId xmlns="" xmlns:a16="http://schemas.microsoft.com/office/drawing/2014/main" id="{8BC45D36-291B-462D-B55A-01A4BF2B7531}"/>
              </a:ext>
            </a:extLst>
          </p:cNvPr>
          <p:cNvSpPr/>
          <p:nvPr/>
        </p:nvSpPr>
        <p:spPr>
          <a:xfrm>
            <a:off x="6147954" y="-251067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A905D634-5ED6-47BB-A866-5A88ACF4276D}"/>
              </a:ext>
            </a:extLst>
          </p:cNvPr>
          <p:cNvSpPr txBox="1"/>
          <p:nvPr/>
        </p:nvSpPr>
        <p:spPr>
          <a:xfrm>
            <a:off x="7360670" y="3185368"/>
            <a:ext cx="1995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b="1" dirty="0" smtClean="0">
                <a:latin typeface="Century Gothic" panose="020B0502020202020204" pitchFamily="34" charset="0"/>
              </a:rPr>
              <a:t>Pre History of Britain</a:t>
            </a:r>
            <a:endParaRPr lang="en-US" sz="2400" b="1" dirty="0">
              <a:latin typeface="Century Gothic" panose="020B0502020202020204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="" xmlns:a16="http://schemas.microsoft.com/office/drawing/2014/main" id="{BA766EA2-971C-40E2-BC3F-AE94F45ACC49}"/>
              </a:ext>
            </a:extLst>
          </p:cNvPr>
          <p:cNvCxnSpPr/>
          <p:nvPr/>
        </p:nvCxnSpPr>
        <p:spPr>
          <a:xfrm>
            <a:off x="6248400" y="3587617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="" xmlns:a16="http://schemas.microsoft.com/office/drawing/2014/main" id="{5BCA2A0C-623C-4EAA-BD7D-D77DFFADB52C}"/>
              </a:ext>
            </a:extLst>
          </p:cNvPr>
          <p:cNvCxnSpPr/>
          <p:nvPr/>
        </p:nvCxnSpPr>
        <p:spPr>
          <a:xfrm>
            <a:off x="5361097" y="4597976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1A38621B-3775-4096-A3F3-0E3D3D08EC70}"/>
              </a:ext>
            </a:extLst>
          </p:cNvPr>
          <p:cNvSpPr txBox="1"/>
          <p:nvPr/>
        </p:nvSpPr>
        <p:spPr>
          <a:xfrm>
            <a:off x="1606731" y="4192209"/>
            <a:ext cx="35415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/>
            <a:r>
              <a:rPr lang="en-US" sz="2400" b="1" dirty="0" smtClean="0">
                <a:latin typeface="Century Gothic" panose="020B0502020202020204" pitchFamily="34" charset="0"/>
              </a:rPr>
              <a:t>What happened between 1765 to 1940</a:t>
            </a:r>
            <a:endParaRPr lang="en-US" sz="2400" b="1" dirty="0">
              <a:latin typeface="Century Gothic" panose="020B0502020202020204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="" xmlns:a16="http://schemas.microsoft.com/office/drawing/2014/main" id="{D298DB77-2B18-4072-BBB3-2E4D7383814C}"/>
              </a:ext>
            </a:extLst>
          </p:cNvPr>
          <p:cNvGrpSpPr/>
          <p:nvPr/>
        </p:nvGrpSpPr>
        <p:grpSpPr>
          <a:xfrm>
            <a:off x="4654551" y="-198848"/>
            <a:ext cx="3237395" cy="1323439"/>
            <a:chOff x="4396277" y="-234048"/>
            <a:chExt cx="3237395" cy="1323439"/>
          </a:xfrm>
        </p:grpSpPr>
        <p:sp>
          <p:nvSpPr>
            <p:cNvPr id="24" name="Rectangle 23">
              <a:extLst>
                <a:ext uri="{FF2B5EF4-FFF2-40B4-BE49-F238E27FC236}">
                  <a16:creationId xmlns="" xmlns:a16="http://schemas.microsoft.com/office/drawing/2014/main" id="{B0B94DA7-1BFA-43C5-AB27-D2F956217023}"/>
                </a:ext>
              </a:extLst>
            </p:cNvPr>
            <p:cNvSpPr/>
            <p:nvPr/>
          </p:nvSpPr>
          <p:spPr>
            <a:xfrm>
              <a:off x="4396277" y="-35199"/>
              <a:ext cx="3237394" cy="877456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ECE7995D-DD46-44A7-B2E6-1C27C804F71C}"/>
                </a:ext>
              </a:extLst>
            </p:cNvPr>
            <p:cNvSpPr txBox="1"/>
            <p:nvPr/>
          </p:nvSpPr>
          <p:spPr>
            <a:xfrm>
              <a:off x="4396278" y="44376"/>
              <a:ext cx="3237394" cy="707886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Introduction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="" xmlns:a16="http://schemas.microsoft.com/office/drawing/2014/main" id="{37448FC4-85FD-4AB0-9B00-8DB63D5DF85A}"/>
                </a:ext>
              </a:extLst>
            </p:cNvPr>
            <p:cNvSpPr/>
            <p:nvPr/>
          </p:nvSpPr>
          <p:spPr>
            <a:xfrm>
              <a:off x="6391745" y="-234048"/>
              <a:ext cx="184731" cy="1323439"/>
            </a:xfrm>
            <a:prstGeom prst="rect">
              <a:avLst/>
            </a:prstGeom>
            <a:ln w="3175">
              <a:noFill/>
            </a:ln>
          </p:spPr>
          <p:txBody>
            <a:bodyPr wrap="none">
              <a:spAutoFit/>
            </a:bodyPr>
            <a:lstStyle/>
            <a:p>
              <a:endParaRPr lang="en-US" sz="8000" dirty="0"/>
            </a:p>
          </p:txBody>
        </p:sp>
      </p:grpSp>
      <p:sp>
        <p:nvSpPr>
          <p:cNvPr id="15" name="Flowchart: Connector 14">
            <a:extLst>
              <a:ext uri="{FF2B5EF4-FFF2-40B4-BE49-F238E27FC236}">
                <a16:creationId xmlns="" xmlns:a16="http://schemas.microsoft.com/office/drawing/2014/main" id="{24FA9771-E86F-42B0-8704-9AD5454DF312}"/>
              </a:ext>
            </a:extLst>
          </p:cNvPr>
          <p:cNvSpPr/>
          <p:nvPr/>
        </p:nvSpPr>
        <p:spPr>
          <a:xfrm>
            <a:off x="4598018" y="-46276"/>
            <a:ext cx="114300" cy="1143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lowchart: Connector 27">
            <a:extLst>
              <a:ext uri="{FF2B5EF4-FFF2-40B4-BE49-F238E27FC236}">
                <a16:creationId xmlns="" xmlns:a16="http://schemas.microsoft.com/office/drawing/2014/main" id="{B082E390-88D2-4A23-B4A5-B7315DE61431}"/>
              </a:ext>
            </a:extLst>
          </p:cNvPr>
          <p:cNvSpPr/>
          <p:nvPr/>
        </p:nvSpPr>
        <p:spPr>
          <a:xfrm>
            <a:off x="4598018" y="-46276"/>
            <a:ext cx="114300" cy="1143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24992668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0" presetClass="path" presetSubtype="0" repeatCount="200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8.33333E-7 -3.7037E-7 L 0.13242 -3.7037E-7 C 0.19193 -3.7037E-7 0.2599 0.00602 0.26497 0.03542 C 0.26654 0.06204 0.26563 0.09144 0.26563 0.12014 " pathEditMode="relative" rAng="0" ptsTypes="AAAA">
                                      <p:cBhvr>
                                        <p:cTn id="12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94" y="599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6" presetClass="path" presetSubtype="0" repeatCount="200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8.33333E-7 -3.7037E-7 C -8.33333E-7 0.01875 -0.00039 0.07778 0.00026 0.10579 C 0.00091 0.13426 0.07331 0.12338 0.13294 0.12338 C 0.17734 0.12338 0.22122 0.11921 0.26589 0.11921 " pathEditMode="relative" rAng="0" ptsTypes="AAAA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281" y="625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6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25E-7 -0.00254 C 6.25E-7 0.06181 0.00039 0.13172 0.00039 0.20162 C 0.00013 0.26065 0.00078 0.33866 -0.00013 0.38797 C -0.00117 0.42269 -0.00065 0.41088 -0.00794 0.41343 C -0.01523 0.41574 -0.02617 0.41736 -0.03737 0.41736 C -0.04948 0.41736 -0.06107 0.41227 -0.07266 0.41227 " pathEditMode="relative" rAng="0" ptsTypes="AAAAAA">
                                      <p:cBhvr>
                                        <p:cTn id="16" dur="1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20" y="2099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1" nodeType="withEffect">
                                  <p:stCondLst>
                                    <p:cond delay="1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1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22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23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/>
      <p:bldP spid="33" grpId="0" animBg="1"/>
      <p:bldP spid="33" grpId="1" animBg="1"/>
      <p:bldP spid="34" grpId="0" build="p"/>
      <p:bldP spid="39" grpId="0" build="p"/>
      <p:bldP spid="15" grpId="0" animBg="1"/>
      <p:bldP spid="2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0F8E88F-910C-410B-8DB6-544C9D4A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DE0A700-23B8-428A-9646-95B8449A9C9B}"/>
              </a:ext>
            </a:extLst>
          </p:cNvPr>
          <p:cNvSpPr/>
          <p:nvPr/>
        </p:nvSpPr>
        <p:spPr>
          <a:xfrm>
            <a:off x="0" y="0"/>
            <a:ext cx="12180399" cy="6857999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B6C3040C-82F4-49A0-AB27-731BD39540D5}"/>
              </a:ext>
            </a:extLst>
          </p:cNvPr>
          <p:cNvCxnSpPr>
            <a:cxnSpLocks/>
          </p:cNvCxnSpPr>
          <p:nvPr/>
        </p:nvCxnSpPr>
        <p:spPr>
          <a:xfrm>
            <a:off x="6246207" y="-551690"/>
            <a:ext cx="14405" cy="7762533"/>
          </a:xfrm>
          <a:prstGeom prst="line">
            <a:avLst/>
          </a:prstGeom>
          <a:ln w="6350"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C70E45C1-B982-4064-A6ED-845EF3EB60A4}"/>
              </a:ext>
            </a:extLst>
          </p:cNvPr>
          <p:cNvSpPr txBox="1"/>
          <p:nvPr/>
        </p:nvSpPr>
        <p:spPr>
          <a:xfrm>
            <a:off x="787860" y="1347207"/>
            <a:ext cx="4400194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000" dirty="0" smtClean="0"/>
              <a:t>Britain’s GDP was more or less than 2 percent in world GDP back to 1609</a:t>
            </a:r>
            <a:endParaRPr lang="en-US" sz="20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="" xmlns:a16="http://schemas.microsoft.com/office/drawing/2014/main" id="{D73E3306-FB8E-46ED-930D-1F3EDC4443E0}"/>
              </a:ext>
            </a:extLst>
          </p:cNvPr>
          <p:cNvCxnSpPr/>
          <p:nvPr/>
        </p:nvCxnSpPr>
        <p:spPr>
          <a:xfrm>
            <a:off x="5356860" y="1845116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iamond 32">
            <a:extLst>
              <a:ext uri="{FF2B5EF4-FFF2-40B4-BE49-F238E27FC236}">
                <a16:creationId xmlns="" xmlns:a16="http://schemas.microsoft.com/office/drawing/2014/main" id="{8BC45D36-291B-462D-B55A-01A4BF2B7531}"/>
              </a:ext>
            </a:extLst>
          </p:cNvPr>
          <p:cNvSpPr/>
          <p:nvPr/>
        </p:nvSpPr>
        <p:spPr>
          <a:xfrm>
            <a:off x="6147954" y="-251067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A905D634-5ED6-47BB-A866-5A88ACF4276D}"/>
              </a:ext>
            </a:extLst>
          </p:cNvPr>
          <p:cNvSpPr txBox="1"/>
          <p:nvPr/>
        </p:nvSpPr>
        <p:spPr>
          <a:xfrm>
            <a:off x="7338486" y="2268693"/>
            <a:ext cx="338526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000" dirty="0" smtClean="0"/>
              <a:t>In 1947,the GDP increase by 4% of world GDP</a:t>
            </a:r>
            <a:endParaRPr lang="en-US" sz="20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="" xmlns:a16="http://schemas.microsoft.com/office/drawing/2014/main" id="{BA766EA2-971C-40E2-BC3F-AE94F45ACC49}"/>
              </a:ext>
            </a:extLst>
          </p:cNvPr>
          <p:cNvCxnSpPr/>
          <p:nvPr/>
        </p:nvCxnSpPr>
        <p:spPr>
          <a:xfrm>
            <a:off x="6248400" y="2619424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Diamond 35">
            <a:extLst>
              <a:ext uri="{FF2B5EF4-FFF2-40B4-BE49-F238E27FC236}">
                <a16:creationId xmlns="" xmlns:a16="http://schemas.microsoft.com/office/drawing/2014/main" id="{6AF2A1A2-88B7-46A5-A3DA-C5D6314F6C4A}"/>
              </a:ext>
            </a:extLst>
          </p:cNvPr>
          <p:cNvSpPr/>
          <p:nvPr/>
        </p:nvSpPr>
        <p:spPr>
          <a:xfrm>
            <a:off x="5263984" y="1750079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="" xmlns:a16="http://schemas.microsoft.com/office/drawing/2014/main" id="{5BCA2A0C-623C-4EAA-BD7D-D77DFFADB52C}"/>
              </a:ext>
            </a:extLst>
          </p:cNvPr>
          <p:cNvCxnSpPr/>
          <p:nvPr/>
        </p:nvCxnSpPr>
        <p:spPr>
          <a:xfrm>
            <a:off x="5361097" y="3358003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Diamond 37">
            <a:extLst>
              <a:ext uri="{FF2B5EF4-FFF2-40B4-BE49-F238E27FC236}">
                <a16:creationId xmlns="" xmlns:a16="http://schemas.microsoft.com/office/drawing/2014/main" id="{5D7F4E78-AA5E-4D6C-ADC7-D4155DEBC745}"/>
              </a:ext>
            </a:extLst>
          </p:cNvPr>
          <p:cNvSpPr/>
          <p:nvPr/>
        </p:nvSpPr>
        <p:spPr>
          <a:xfrm>
            <a:off x="7040288" y="2522799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1A38621B-3775-4096-A3F3-0E3D3D08EC70}"/>
              </a:ext>
            </a:extLst>
          </p:cNvPr>
          <p:cNvSpPr txBox="1"/>
          <p:nvPr/>
        </p:nvSpPr>
        <p:spPr>
          <a:xfrm>
            <a:off x="522560" y="2847358"/>
            <a:ext cx="466549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000" dirty="0" smtClean="0"/>
              <a:t>During </a:t>
            </a:r>
            <a:r>
              <a:rPr lang="en-US" sz="2000" dirty="0" smtClean="0"/>
              <a:t>1870-1900, </a:t>
            </a:r>
            <a:r>
              <a:rPr lang="en-US" sz="2000" dirty="0" smtClean="0"/>
              <a:t>900 million pounds has been transferred from India to Britain</a:t>
            </a:r>
            <a:endParaRPr lang="en-US" sz="2000" b="1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="" xmlns:a16="http://schemas.microsoft.com/office/drawing/2014/main" id="{D298DB77-2B18-4072-BBB3-2E4D7383814C}"/>
              </a:ext>
            </a:extLst>
          </p:cNvPr>
          <p:cNvGrpSpPr/>
          <p:nvPr/>
        </p:nvGrpSpPr>
        <p:grpSpPr>
          <a:xfrm>
            <a:off x="2011680" y="-198848"/>
            <a:ext cx="7485017" cy="1323439"/>
            <a:chOff x="2718179" y="-234048"/>
            <a:chExt cx="5835764" cy="1323439"/>
          </a:xfrm>
        </p:grpSpPr>
        <p:sp>
          <p:nvSpPr>
            <p:cNvPr id="24" name="Rectangle 23">
              <a:extLst>
                <a:ext uri="{FF2B5EF4-FFF2-40B4-BE49-F238E27FC236}">
                  <a16:creationId xmlns="" xmlns:a16="http://schemas.microsoft.com/office/drawing/2014/main" id="{B0B94DA7-1BFA-43C5-AB27-D2F956217023}"/>
                </a:ext>
              </a:extLst>
            </p:cNvPr>
            <p:cNvSpPr/>
            <p:nvPr/>
          </p:nvSpPr>
          <p:spPr>
            <a:xfrm>
              <a:off x="4396277" y="-35199"/>
              <a:ext cx="3237394" cy="877456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ECE7995D-DD46-44A7-B2E6-1C27C804F71C}"/>
                </a:ext>
              </a:extLst>
            </p:cNvPr>
            <p:cNvSpPr txBox="1"/>
            <p:nvPr/>
          </p:nvSpPr>
          <p:spPr>
            <a:xfrm>
              <a:off x="2718179" y="-35200"/>
              <a:ext cx="5835764" cy="1077218"/>
            </a:xfrm>
            <a:prstGeom prst="rect">
              <a:avLst/>
            </a:prstGeom>
            <a:solidFill>
              <a:schemeClr val="tx1"/>
            </a:solidFill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3200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Impact of British Colonial Rule on India’s </a:t>
              </a:r>
              <a:r>
                <a:rPr lang="en-US" sz="3200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Economy</a:t>
              </a:r>
              <a:endParaRPr lang="en-US" sz="32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="" xmlns:a16="http://schemas.microsoft.com/office/drawing/2014/main" id="{37448FC4-85FD-4AB0-9B00-8DB63D5DF85A}"/>
                </a:ext>
              </a:extLst>
            </p:cNvPr>
            <p:cNvSpPr/>
            <p:nvPr/>
          </p:nvSpPr>
          <p:spPr>
            <a:xfrm>
              <a:off x="6391745" y="-234048"/>
              <a:ext cx="144027" cy="1323439"/>
            </a:xfrm>
            <a:prstGeom prst="rect">
              <a:avLst/>
            </a:prstGeom>
            <a:ln w="3175">
              <a:noFill/>
            </a:ln>
          </p:spPr>
          <p:txBody>
            <a:bodyPr wrap="none">
              <a:spAutoFit/>
            </a:bodyPr>
            <a:lstStyle/>
            <a:p>
              <a:endParaRPr lang="en-US" sz="8000" dirty="0"/>
            </a:p>
          </p:txBody>
        </p:sp>
      </p:grpSp>
      <p:sp>
        <p:nvSpPr>
          <p:cNvPr id="15" name="Flowchart: Connector 14">
            <a:extLst>
              <a:ext uri="{FF2B5EF4-FFF2-40B4-BE49-F238E27FC236}">
                <a16:creationId xmlns="" xmlns:a16="http://schemas.microsoft.com/office/drawing/2014/main" id="{24FA9771-E86F-42B0-8704-9AD5454DF312}"/>
              </a:ext>
            </a:extLst>
          </p:cNvPr>
          <p:cNvSpPr/>
          <p:nvPr/>
        </p:nvSpPr>
        <p:spPr>
          <a:xfrm>
            <a:off x="4113150" y="-46276"/>
            <a:ext cx="114300" cy="1143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lowchart: Connector 27">
            <a:extLst>
              <a:ext uri="{FF2B5EF4-FFF2-40B4-BE49-F238E27FC236}">
                <a16:creationId xmlns="" xmlns:a16="http://schemas.microsoft.com/office/drawing/2014/main" id="{B082E390-88D2-4A23-B4A5-B7315DE61431}"/>
              </a:ext>
            </a:extLst>
          </p:cNvPr>
          <p:cNvSpPr/>
          <p:nvPr/>
        </p:nvSpPr>
        <p:spPr>
          <a:xfrm>
            <a:off x="4113150" y="-46276"/>
            <a:ext cx="114300" cy="1143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DDC1CCC6-8EEF-4DA5-B745-165D454F4B33}"/>
              </a:ext>
            </a:extLst>
          </p:cNvPr>
          <p:cNvSpPr txBox="1"/>
          <p:nvPr/>
        </p:nvSpPr>
        <p:spPr>
          <a:xfrm>
            <a:off x="7361039" y="3628548"/>
            <a:ext cx="4629871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000" dirty="0" smtClean="0"/>
              <a:t>Benefits from the source of market and</a:t>
            </a:r>
          </a:p>
          <a:p>
            <a:pPr lvl="0" algn="ctr"/>
            <a:r>
              <a:rPr lang="en-US" sz="2000" dirty="0" smtClean="0"/>
              <a:t>Raw materials</a:t>
            </a:r>
            <a:endParaRPr lang="en-US" sz="2000" dirty="0"/>
          </a:p>
        </p:txBody>
      </p:sp>
      <p:cxnSp>
        <p:nvCxnSpPr>
          <p:cNvPr id="43" name="Straight Connector 42">
            <a:extLst>
              <a:ext uri="{FF2B5EF4-FFF2-40B4-BE49-F238E27FC236}">
                <a16:creationId xmlns="" xmlns:a16="http://schemas.microsoft.com/office/drawing/2014/main" id="{76AF68A7-D38B-4C9E-AFD6-782601C462DF}"/>
              </a:ext>
            </a:extLst>
          </p:cNvPr>
          <p:cNvCxnSpPr/>
          <p:nvPr/>
        </p:nvCxnSpPr>
        <p:spPr>
          <a:xfrm>
            <a:off x="6257700" y="4139557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Diamond 44">
            <a:extLst>
              <a:ext uri="{FF2B5EF4-FFF2-40B4-BE49-F238E27FC236}">
                <a16:creationId xmlns="" xmlns:a16="http://schemas.microsoft.com/office/drawing/2014/main" id="{08E58E28-49E9-4E93-B293-D23815BEF92C}"/>
              </a:ext>
            </a:extLst>
          </p:cNvPr>
          <p:cNvSpPr/>
          <p:nvPr/>
        </p:nvSpPr>
        <p:spPr>
          <a:xfrm>
            <a:off x="5263984" y="3258565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="" xmlns:a16="http://schemas.microsoft.com/office/drawing/2014/main" id="{8914F945-D339-4A30-9C2E-22062DD0CA38}"/>
              </a:ext>
            </a:extLst>
          </p:cNvPr>
          <p:cNvCxnSpPr/>
          <p:nvPr/>
        </p:nvCxnSpPr>
        <p:spPr>
          <a:xfrm>
            <a:off x="5361097" y="4869302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9A53BC94-5EF3-47D2-A555-5C8E9B8ADEAF}"/>
              </a:ext>
            </a:extLst>
          </p:cNvPr>
          <p:cNvSpPr txBox="1"/>
          <p:nvPr/>
        </p:nvSpPr>
        <p:spPr>
          <a:xfrm>
            <a:off x="509308" y="4517681"/>
            <a:ext cx="466549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r"/>
            <a:r>
              <a:rPr lang="en-US" sz="2000" dirty="0" err="1" smtClean="0"/>
              <a:t>But,Biggest</a:t>
            </a:r>
            <a:r>
              <a:rPr lang="en-US" sz="2000" dirty="0" smtClean="0"/>
              <a:t> importer of British goods used to come from India</a:t>
            </a:r>
            <a:endParaRPr lang="en-US" sz="20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44" name="Diamond 43">
            <a:extLst>
              <a:ext uri="{FF2B5EF4-FFF2-40B4-BE49-F238E27FC236}">
                <a16:creationId xmlns="" xmlns:a16="http://schemas.microsoft.com/office/drawing/2014/main" id="{63AD658A-041C-483B-888A-404A6AC11F40}"/>
              </a:ext>
            </a:extLst>
          </p:cNvPr>
          <p:cNvSpPr/>
          <p:nvPr/>
        </p:nvSpPr>
        <p:spPr>
          <a:xfrm>
            <a:off x="7049588" y="4039757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="" xmlns:a16="http://schemas.microsoft.com/office/drawing/2014/main" id="{043939E4-5383-4307-B045-2E41524123B9}"/>
              </a:ext>
            </a:extLst>
          </p:cNvPr>
          <p:cNvSpPr/>
          <p:nvPr/>
        </p:nvSpPr>
        <p:spPr>
          <a:xfrm>
            <a:off x="7311438" y="5524050"/>
            <a:ext cx="181953" cy="1323439"/>
          </a:xfrm>
          <a:prstGeom prst="rect">
            <a:avLst/>
          </a:prstGeom>
          <a:ln w="3175">
            <a:noFill/>
          </a:ln>
        </p:spPr>
        <p:txBody>
          <a:bodyPr wrap="none">
            <a:spAutoFit/>
          </a:bodyPr>
          <a:lstStyle/>
          <a:p>
            <a:endParaRPr lang="en-US" sz="8000" dirty="0"/>
          </a:p>
        </p:txBody>
      </p:sp>
      <p:sp>
        <p:nvSpPr>
          <p:cNvPr id="57" name="Oval 56">
            <a:extLst>
              <a:ext uri="{FF2B5EF4-FFF2-40B4-BE49-F238E27FC236}">
                <a16:creationId xmlns="" xmlns:a16="http://schemas.microsoft.com/office/drawing/2014/main" id="{2DE11205-0195-4EEF-80E5-C40AAFB5AE30}"/>
              </a:ext>
            </a:extLst>
          </p:cNvPr>
          <p:cNvSpPr/>
          <p:nvPr/>
        </p:nvSpPr>
        <p:spPr>
          <a:xfrm>
            <a:off x="6158454" y="5453817"/>
            <a:ext cx="210003" cy="21000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="" xmlns:a16="http://schemas.microsoft.com/office/drawing/2014/main" id="{F8534F49-6E66-421D-93A4-B4889E98B39E}"/>
              </a:ext>
            </a:extLst>
          </p:cNvPr>
          <p:cNvSpPr/>
          <p:nvPr/>
        </p:nvSpPr>
        <p:spPr>
          <a:xfrm>
            <a:off x="6205248" y="5704237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="" xmlns:a16="http://schemas.microsoft.com/office/drawing/2014/main" id="{3379ABAA-42E8-4D5E-B088-F5774CD3FE4E}"/>
              </a:ext>
            </a:extLst>
          </p:cNvPr>
          <p:cNvSpPr/>
          <p:nvPr/>
        </p:nvSpPr>
        <p:spPr>
          <a:xfrm>
            <a:off x="6156867" y="6578161"/>
            <a:ext cx="210003" cy="21000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="" xmlns:a16="http://schemas.microsoft.com/office/drawing/2014/main" id="{71A49536-1D61-4099-91FA-3B1DA3EE8E19}"/>
              </a:ext>
            </a:extLst>
          </p:cNvPr>
          <p:cNvSpPr/>
          <p:nvPr/>
        </p:nvSpPr>
        <p:spPr>
          <a:xfrm>
            <a:off x="6205248" y="6415471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="" xmlns:a16="http://schemas.microsoft.com/office/drawing/2014/main" id="{4518095A-840E-4EBA-8EA7-6493335E8547}"/>
              </a:ext>
            </a:extLst>
          </p:cNvPr>
          <p:cNvSpPr/>
          <p:nvPr/>
        </p:nvSpPr>
        <p:spPr>
          <a:xfrm>
            <a:off x="6199253" y="5703780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="" xmlns:a16="http://schemas.microsoft.com/office/drawing/2014/main" id="{BBB9BAD2-91E1-4853-AA47-A117AB93DE4A}"/>
              </a:ext>
            </a:extLst>
          </p:cNvPr>
          <p:cNvSpPr/>
          <p:nvPr/>
        </p:nvSpPr>
        <p:spPr>
          <a:xfrm>
            <a:off x="6203241" y="6415014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Diamond 69">
            <a:extLst>
              <a:ext uri="{FF2B5EF4-FFF2-40B4-BE49-F238E27FC236}">
                <a16:creationId xmlns="" xmlns:a16="http://schemas.microsoft.com/office/drawing/2014/main" id="{FB4D3787-FF97-470F-90FD-1223BA8CA5EC}"/>
              </a:ext>
            </a:extLst>
          </p:cNvPr>
          <p:cNvSpPr/>
          <p:nvPr/>
        </p:nvSpPr>
        <p:spPr>
          <a:xfrm>
            <a:off x="6165245" y="6586539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="" xmlns:a16="http://schemas.microsoft.com/office/drawing/2014/main" id="{0FC659DA-2A82-4B14-9029-5595A7DC3E73}"/>
              </a:ext>
            </a:extLst>
          </p:cNvPr>
          <p:cNvSpPr/>
          <p:nvPr/>
        </p:nvSpPr>
        <p:spPr>
          <a:xfrm>
            <a:off x="4258492" y="5830012"/>
            <a:ext cx="4153988" cy="102798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EBB68055-AD68-413D-B67A-7DEE79137A3E}"/>
              </a:ext>
            </a:extLst>
          </p:cNvPr>
          <p:cNvSpPr txBox="1"/>
          <p:nvPr/>
        </p:nvSpPr>
        <p:spPr>
          <a:xfrm>
            <a:off x="4435422" y="5903893"/>
            <a:ext cx="3702737" cy="954107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</a:rPr>
              <a:t>So,The</a:t>
            </a:r>
            <a:r>
              <a:rPr lang="en-US" sz="2800" dirty="0" smtClean="0">
                <a:solidFill>
                  <a:schemeClr val="bg1"/>
                </a:solidFill>
              </a:rPr>
              <a:t> total loot of "45 Trillion US Dollars!</a:t>
            </a:r>
            <a:endParaRPr 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8" name="Diamond 47">
            <a:extLst>
              <a:ext uri="{FF2B5EF4-FFF2-40B4-BE49-F238E27FC236}">
                <a16:creationId xmlns="" xmlns:a16="http://schemas.microsoft.com/office/drawing/2014/main" id="{41EA213D-FB34-4584-A716-A872236078D9}"/>
              </a:ext>
            </a:extLst>
          </p:cNvPr>
          <p:cNvSpPr/>
          <p:nvPr/>
        </p:nvSpPr>
        <p:spPr>
          <a:xfrm>
            <a:off x="5263984" y="4769864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37448FC4-85FD-4AB0-9B00-8DB63D5DF85A}"/>
              </a:ext>
            </a:extLst>
          </p:cNvPr>
          <p:cNvSpPr/>
          <p:nvPr/>
        </p:nvSpPr>
        <p:spPr>
          <a:xfrm>
            <a:off x="6867129" y="-185785"/>
            <a:ext cx="184731" cy="1323439"/>
          </a:xfrm>
          <a:prstGeom prst="rect">
            <a:avLst/>
          </a:prstGeom>
          <a:ln w="3175">
            <a:noFill/>
          </a:ln>
        </p:spPr>
        <p:txBody>
          <a:bodyPr wrap="none">
            <a:spAutoFit/>
          </a:bodyPr>
          <a:lstStyle/>
          <a:p>
            <a:endParaRPr lang="en-US" sz="8000" dirty="0"/>
          </a:p>
        </p:txBody>
      </p:sp>
    </p:spTree>
    <p:extLst>
      <p:ext uri="{BB962C8B-B14F-4D97-AF65-F5344CB8AC3E}">
        <p14:creationId xmlns="" xmlns:p14="http://schemas.microsoft.com/office/powerpoint/2010/main" val="39761375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0" presetClass="path" presetSubtype="0" repeatCount="200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70833E-6 -3.7037E-7 L 0.16927 -3.7037E-7 C 0.24544 -3.7037E-7 0.33242 0.00602 0.33893 0.03542 C 0.34088 0.06204 0.33971 0.09144 0.33971 0.12014 " pathEditMode="relative" rAng="0" ptsTypes="AAAA">
                                      <p:cBhvr>
                                        <p:cTn id="12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005" y="599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6" presetClass="path" presetSubtype="0" repeatCount="200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70833E-6 -3.7037E-7 C 2.70833E-6 0.01875 -0.00052 0.07778 0.00026 0.10579 C 0.00117 0.13426 0.09375 0.12338 0.17005 0.12338 C 0.22682 0.12338 0.28294 0.11921 0.3401 0.11921 " pathEditMode="relative" rAng="0" ptsTypes="AAAA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92" y="625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08333E-7 -2.59259E-6 C 2.08333E-7 0.04468 0.00039 0.09398 0.00039 0.14306 C 0.00013 0.18472 0.00078 0.23912 -0.00013 0.27408 C -0.00117 0.29838 -0.00065 0.29028 -0.00794 0.29213 C -0.01523 0.29375 -0.02617 0.29514 -0.03737 0.29514 C -0.04948 0.29514 -0.06107 0.29097 -0.07266 0.29097 " pathEditMode="relative" rAng="0" ptsTypes="AAAAAA">
                                      <p:cBhvr>
                                        <p:cTn id="16" dur="1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20" y="1474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1" nodeType="withEffect">
                                  <p:stCondLst>
                                    <p:cond delay="20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1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22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23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6 L -3.125E-6 0.00046 C 0.00091 3.7037E-6 0.00209 -0.00047 0.00326 -0.00047 C 0.00521 -0.00047 0.00729 0.00046 0.00925 0.00092 C 0.01016 0.00092 0.01133 0.00115 0.01237 0.00139 L 0.06042 0.00092 C 0.06459 0.00092 0.07136 -0.00463 0.07279 0.00139 C 0.07683 0.01944 0.07292 0.03981 0.07305 0.05902 C 0.07318 0.06018 0.07344 0.06157 0.07357 0.06296 C 0.07409 0.06967 0.07357 0.0662 0.07435 0.0706 C 0.07409 0.07314 0.07409 0.07523 0.07383 0.07754 C 0.07227 0.09838 0.07383 0.07314 0.07279 0.09143 C 0.07318 0.11713 0.06862 0.11064 0.08229 0.11296 C 0.08282 0.11296 0.08308 0.11342 0.0836 0.11389 C 0.08672 0.11342 0.08998 0.11296 0.09323 0.11296 L 0.13086 0.1125 C 0.13138 0.11226 0.13177 0.11111 0.13243 0.11111 C 0.13672 0.11088 0.14128 0.11111 0.14571 0.11111 L 0.14571 0.1118 " pathEditMode="relative" rAng="0" ptsTypes="AAAAAAAAAAAAAAAAAAA">
                                      <p:cBhvr>
                                        <p:cTn id="38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9" y="560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7" presetClass="emph" presetSubtype="0" repeatCount="indefinite" fill="remove" grpId="2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44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45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46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0047 L 3.33333E-6 -0.00024 C -0.00183 -0.00047 -0.00339 -0.00047 -0.00495 -0.00047 C -0.00599 -0.00047 -0.0069 4.81481E-6 -0.00808 0.00023 L -0.07344 0.00138 C -0.07344 0.01666 -0.07357 0.0324 -0.0737 0.04768 C -0.07396 0.05023 -0.07409 0.05231 -0.07422 0.05555 C -0.07435 0.0581 -0.07448 0.06203 -0.07448 0.06527 C -0.07474 0.07453 -0.07474 0.08425 -0.075 0.09398 C -0.075 0.09467 -0.07526 0.09513 -0.07526 0.09583 C -0.07552 0.09907 -0.07526 0.10208 -0.07578 0.10486 C -0.07578 0.10555 -0.07644 0.10555 -0.07683 0.10601 C -0.07761 0.10625 -0.07904 0.10671 -0.07969 0.10717 C -0.08047 0.1074 -0.08112 0.10787 -0.08203 0.10787 C -0.08282 0.1081 -0.08373 0.10856 -0.08464 0.10879 C -0.08594 0.10879 -0.08737 0.10879 -0.08854 0.10925 C -0.08959 0.10925 -0.0905 0.10949 -0.09154 0.11064 L -0.13959 0.10925 C -0.14011 0.10902 -0.1405 0.10879 -0.14115 0.10879 C -0.14193 0.1081 -0.14284 0.10787 -0.14375 0.10787 C -0.14506 0.10787 -0.14636 0.10787 -0.14753 0.10787 L -0.14688 0.10879 L -0.1461 0.10787 " pathEditMode="relative" rAng="0" ptsTypes="AAAAAAAAAAAAAAAAAAAAAAA">
                                      <p:cBhvr>
                                        <p:cTn id="61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5556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27" presetClass="emph" presetSubtype="0" repeatCount="indefinite" fill="remove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7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68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69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5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00069 L -0.00039 0.00115 C 0.00053 0.00069 0.0017 0.00023 0.00287 0.00023 C 0.00482 0.00023 0.00691 0.00115 0.00886 0.00162 C 0.00977 0.00162 0.01094 0.00185 0.01198 0.00208 L 0.06029 0.00162 C 0.06446 0.00162 0.07123 -0.00417 0.07266 0.00208 C 0.07683 0.0206 0.07292 0.04143 0.07305 0.06111 C 0.07318 0.06227 0.07344 0.06365 0.07357 0.06504 C 0.07409 0.07199 0.07357 0.06852 0.07435 0.07291 C 0.07409 0.07546 0.07409 0.07754 0.07383 0.08009 C 0.07214 0.10139 0.07383 0.07546 0.07266 0.09421 C 0.07318 0.1206 0.06849 0.11389 0.0823 0.1162 C 0.08282 0.1162 0.08308 0.11666 0.0836 0.11736 C 0.08672 0.11666 0.08998 0.1162 0.09323 0.1162 L 0.13112 0.11574 C 0.13164 0.11551 0.13204 0.11435 0.13269 0.11435 C 0.13698 0.11412 0.14154 0.11435 0.1461 0.11435 L 0.1461 0.11504 " pathEditMode="relative" rAng="0" ptsTypes="AAAAAAAAAAAAAAAAAAA">
                                      <p:cBhvr>
                                        <p:cTn id="84" dur="1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18" y="5741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500"/>
                            </p:stCondLst>
                            <p:childTnLst>
                              <p:par>
                                <p:cTn id="89" presetID="27" presetClass="emph" presetSubtype="0" repeatCount="indefinite" fill="remove" grpId="2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0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91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92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250"/>
                                        <p:tgtEl>
                                          <p:spTgt spid="4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5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25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00046 L 2.29167E-6 -0.00023 C -0.00183 -0.00046 -0.00339 -0.00046 -0.00495 -0.00046 C -0.00599 -0.00046 -0.0069 0 -0.00808 0.00023 L -0.07344 0.00139 C -0.07344 0.01667 -0.07357 0.03241 -0.0737 0.04769 C -0.07396 0.05023 -0.07409 0.05231 -0.07422 0.05556 C -0.07435 0.0581 -0.07448 0.06204 -0.07448 0.06528 C -0.07474 0.07454 -0.07474 0.08426 -0.075 0.09398 C -0.075 0.09468 -0.07526 0.09514 -0.07526 0.09583 C -0.07552 0.09907 -0.07526 0.10208 -0.07578 0.10486 C -0.07578 0.10556 -0.07643 0.10556 -0.07683 0.10602 C -0.07761 0.10625 -0.07904 0.10671 -0.07969 0.10718 C -0.08047 0.10741 -0.08112 0.10787 -0.08203 0.10787 C -0.08281 0.1081 -0.08373 0.10856 -0.08464 0.1088 C -0.08594 0.1088 -0.08737 0.1088 -0.08854 0.10926 C -0.08959 0.10926 -0.0905 0.10949 -0.09154 0.11065 L -0.13959 0.10926 C -0.14011 0.10903 -0.1405 0.1088 -0.14115 0.1088 C -0.14193 0.1081 -0.14284 0.10787 -0.14375 0.10787 C -0.14505 0.10787 -0.14636 0.10787 -0.14753 0.10787 L -0.14688 0.1088 L -0.1461 0.10787 " pathEditMode="relative" rAng="0" ptsTypes="AAAAAAAAAAAAAAAAAAAAAAA">
                                      <p:cBhvr>
                                        <p:cTn id="112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5556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22" presetClass="entr" presetSubtype="2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5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17" presetID="27" presetClass="emph" presetSubtype="0" repeatCount="indefinite" fill="remove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18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119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120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250"/>
                                        <p:tgtEl>
                                          <p:spTgt spid="4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25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7" presetClass="emph" presetSubtype="0" repeatCount="indefinite" fill="remove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36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137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138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5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0046 L 0.06276 0.00093 C 0.07917 0.00093 0.07318 0.01204 0.07318 0.03472 C 0.07318 0.05139 0.07396 0.08333 0.07396 0.1 " pathEditMode="relative" rAng="0" ptsTypes="AAAA">
                                      <p:cBhvr>
                                        <p:cTn id="141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72" y="4977"/>
                                    </p:animMotion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875E-6 -4.81481E-6 L -0.07982 -4.81481E-6 C -0.11536 -4.81481E-6 -0.15924 0.025 -0.15924 0.04607 L -0.15924 0.09306 " pathEditMode="relative" rAng="0" ptsTypes="AAAA">
                                      <p:cBhvr>
                                        <p:cTn id="149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69" y="4653"/>
                                    </p:animMotion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7" presetClass="emph" presetSubtype="0" repeatCount="indefinite" fill="remove" grpId="1" nodeType="withEffect">
                                  <p:stCondLst>
                                    <p:cond delay="1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56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157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158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875E-6 -1.48148E-6 L -0.07969 -1.48148E-6 C -0.1151 -1.48148E-6 -0.15898 -0.02569 -0.15898 -0.04629 L -0.15898 -0.09259 " pathEditMode="relative" rAng="0" ptsTypes="AAAA">
                                      <p:cBhvr>
                                        <p:cTn id="164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56" y="-4630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00052 0.00092 L 0.07891 0.00092 C 0.11406 0.00092 0.15742 0.02662 0.15742 0.04745 L 0.15742 0.09467 " pathEditMode="relative" rAng="0" ptsTypes="AAAA">
                                      <p:cBhvr>
                                        <p:cTn id="169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39" y="4676"/>
                                    </p:animMotion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66667E-6 0 L 0.078 0 C 0.11302 0 0.15638 -0.02569 0.15638 -0.0463 L 0.15638 -0.09259 " pathEditMode="relative" rAng="0" ptsTypes="AAAA">
                                      <p:cBhvr>
                                        <p:cTn id="174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13" y="-4630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8" presetClass="entr" presetSubtype="3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7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nodeType="withEffect">
                                  <p:stCondLst>
                                    <p:cond delay="2600"/>
                                  </p:stCondLst>
                                  <p:iterate type="lt">
                                    <p:tmPct val="10588"/>
                                  </p:iterate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2" presetClass="exit" presetSubtype="4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2" dur="2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2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2" presetClass="exit" presetSubtype="4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6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uiExpand="1" build="p" animBg="1"/>
      <p:bldP spid="33" grpId="0" animBg="1"/>
      <p:bldP spid="33" grpId="1" animBg="1"/>
      <p:bldP spid="34" grpId="0" uiExpand="1" build="p" animBg="1"/>
      <p:bldP spid="36" grpId="0" animBg="1"/>
      <p:bldP spid="36" grpId="1" animBg="1"/>
      <p:bldP spid="36" grpId="2" animBg="1"/>
      <p:bldP spid="38" grpId="0" animBg="1"/>
      <p:bldP spid="38" grpId="1" animBg="1"/>
      <p:bldP spid="38" grpId="2" animBg="1"/>
      <p:bldP spid="39" grpId="0" uiExpand="1" build="p" animBg="1"/>
      <p:bldP spid="15" grpId="0" animBg="1"/>
      <p:bldP spid="28" grpId="0" animBg="1"/>
      <p:bldP spid="42" grpId="0" uiExpand="1" build="p" animBg="1"/>
      <p:bldP spid="45" grpId="0" animBg="1"/>
      <p:bldP spid="45" grpId="1" animBg="1"/>
      <p:bldP spid="45" grpId="2" animBg="1"/>
      <p:bldP spid="47" grpId="0" uiExpand="1" build="p" animBg="1"/>
      <p:bldP spid="44" grpId="0" animBg="1"/>
      <p:bldP spid="44" grpId="1" animBg="1"/>
      <p:bldP spid="44" grpId="2" animBg="1"/>
      <p:bldP spid="57" grpId="0" animBg="1"/>
      <p:bldP spid="62" grpId="0" animBg="1"/>
      <p:bldP spid="62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70" grpId="0" animBg="1"/>
      <p:bldP spid="70" grpId="1" animBg="1"/>
      <p:bldP spid="70" grpId="2" animBg="1"/>
      <p:bldP spid="69" grpId="0" animBg="1"/>
      <p:bldP spid="48" grpId="0" animBg="1"/>
      <p:bldP spid="48" grpId="1" animBg="1"/>
      <p:bldP spid="48" grpId="2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0F8E88F-910C-410B-8DB6-544C9D4A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44"/>
            <a:ext cx="12192000" cy="683971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DE0A700-23B8-428A-9646-95B8449A9C9B}"/>
              </a:ext>
            </a:extLst>
          </p:cNvPr>
          <p:cNvSpPr/>
          <p:nvPr/>
        </p:nvSpPr>
        <p:spPr>
          <a:xfrm>
            <a:off x="1" y="0"/>
            <a:ext cx="12192000" cy="6857999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B6C3040C-82F4-49A0-AB27-731BD39540D5}"/>
              </a:ext>
            </a:extLst>
          </p:cNvPr>
          <p:cNvCxnSpPr>
            <a:cxnSpLocks/>
          </p:cNvCxnSpPr>
          <p:nvPr/>
        </p:nvCxnSpPr>
        <p:spPr>
          <a:xfrm>
            <a:off x="6246207" y="-551690"/>
            <a:ext cx="14405" cy="7762533"/>
          </a:xfrm>
          <a:prstGeom prst="line">
            <a:avLst/>
          </a:prstGeom>
          <a:ln w="6350"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C70E45C1-B982-4064-A6ED-845EF3EB60A4}"/>
              </a:ext>
            </a:extLst>
          </p:cNvPr>
          <p:cNvSpPr txBox="1"/>
          <p:nvPr/>
        </p:nvSpPr>
        <p:spPr>
          <a:xfrm>
            <a:off x="2351314" y="2123062"/>
            <a:ext cx="282348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r"/>
            <a:r>
              <a:rPr lang="en-US" sz="2400" b="1" dirty="0" smtClean="0">
                <a:latin typeface="Century Gothic" panose="020B0502020202020204" pitchFamily="34" charset="0"/>
              </a:rPr>
              <a:t>Financial Benefits</a:t>
            </a:r>
            <a:endParaRPr lang="en-US" sz="2400" b="1" dirty="0">
              <a:latin typeface="Century Gothic" panose="020B0502020202020204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="" xmlns:a16="http://schemas.microsoft.com/office/drawing/2014/main" id="{D73E3306-FB8E-46ED-930D-1F3EDC4443E0}"/>
              </a:ext>
            </a:extLst>
          </p:cNvPr>
          <p:cNvCxnSpPr/>
          <p:nvPr/>
        </p:nvCxnSpPr>
        <p:spPr>
          <a:xfrm>
            <a:off x="5356860" y="2520475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iamond 32">
            <a:extLst>
              <a:ext uri="{FF2B5EF4-FFF2-40B4-BE49-F238E27FC236}">
                <a16:creationId xmlns="" xmlns:a16="http://schemas.microsoft.com/office/drawing/2014/main" id="{8BC45D36-291B-462D-B55A-01A4BF2B7531}"/>
              </a:ext>
            </a:extLst>
          </p:cNvPr>
          <p:cNvSpPr/>
          <p:nvPr/>
        </p:nvSpPr>
        <p:spPr>
          <a:xfrm>
            <a:off x="6147954" y="-251067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A905D634-5ED6-47BB-A866-5A88ACF4276D}"/>
              </a:ext>
            </a:extLst>
          </p:cNvPr>
          <p:cNvSpPr txBox="1"/>
          <p:nvPr/>
        </p:nvSpPr>
        <p:spPr>
          <a:xfrm>
            <a:off x="7340558" y="2829236"/>
            <a:ext cx="3096665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400" b="1" dirty="0" smtClean="0">
                <a:latin typeface="Century Gothic" panose="020B0502020202020204" pitchFamily="34" charset="0"/>
              </a:rPr>
              <a:t>Major Employment</a:t>
            </a:r>
          </a:p>
          <a:p>
            <a:pPr lvl="0" algn="ctr"/>
            <a:r>
              <a:rPr lang="en-US" sz="2400" b="1" dirty="0" smtClean="0">
                <a:latin typeface="Century Gothic" panose="020B0502020202020204" pitchFamily="34" charset="0"/>
              </a:rPr>
              <a:t>Of Only British people</a:t>
            </a:r>
            <a:endParaRPr lang="en-US" sz="2400" b="1" dirty="0">
              <a:latin typeface="Century Gothic" panose="020B0502020202020204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="" xmlns:a16="http://schemas.microsoft.com/office/drawing/2014/main" id="{BA766EA2-971C-40E2-BC3F-AE94F45ACC49}"/>
              </a:ext>
            </a:extLst>
          </p:cNvPr>
          <p:cNvCxnSpPr/>
          <p:nvPr/>
        </p:nvCxnSpPr>
        <p:spPr>
          <a:xfrm>
            <a:off x="6248400" y="3429403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Diamond 35">
            <a:extLst>
              <a:ext uri="{FF2B5EF4-FFF2-40B4-BE49-F238E27FC236}">
                <a16:creationId xmlns="" xmlns:a16="http://schemas.microsoft.com/office/drawing/2014/main" id="{6AF2A1A2-88B7-46A5-A3DA-C5D6314F6C4A}"/>
              </a:ext>
            </a:extLst>
          </p:cNvPr>
          <p:cNvSpPr/>
          <p:nvPr/>
        </p:nvSpPr>
        <p:spPr>
          <a:xfrm>
            <a:off x="5263984" y="2425438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="" xmlns:a16="http://schemas.microsoft.com/office/drawing/2014/main" id="{5BCA2A0C-623C-4EAA-BD7D-D77DFFADB52C}"/>
              </a:ext>
            </a:extLst>
          </p:cNvPr>
          <p:cNvCxnSpPr/>
          <p:nvPr/>
        </p:nvCxnSpPr>
        <p:spPr>
          <a:xfrm>
            <a:off x="5372100" y="4434466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Diamond 37">
            <a:extLst>
              <a:ext uri="{FF2B5EF4-FFF2-40B4-BE49-F238E27FC236}">
                <a16:creationId xmlns="" xmlns:a16="http://schemas.microsoft.com/office/drawing/2014/main" id="{5D7F4E78-AA5E-4D6C-ADC7-D4155DEBC745}"/>
              </a:ext>
            </a:extLst>
          </p:cNvPr>
          <p:cNvSpPr/>
          <p:nvPr/>
        </p:nvSpPr>
        <p:spPr>
          <a:xfrm>
            <a:off x="7040288" y="3332778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1A38621B-3775-4096-A3F3-0E3D3D08EC70}"/>
              </a:ext>
            </a:extLst>
          </p:cNvPr>
          <p:cNvSpPr txBox="1"/>
          <p:nvPr/>
        </p:nvSpPr>
        <p:spPr>
          <a:xfrm>
            <a:off x="2894956" y="4032219"/>
            <a:ext cx="2266594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400" b="1" dirty="0" smtClean="0">
                <a:latin typeface="Century Gothic" panose="020B0502020202020204" pitchFamily="34" charset="0"/>
              </a:rPr>
              <a:t>Economical Profits</a:t>
            </a:r>
            <a:endParaRPr lang="en-US" sz="2400" b="1" dirty="0">
              <a:latin typeface="Century Gothic" panose="020B0502020202020204" pitchFamily="34" charset="0"/>
            </a:endParaRPr>
          </a:p>
        </p:txBody>
      </p:sp>
      <p:sp>
        <p:nvSpPr>
          <p:cNvPr id="41" name="Diamond 40">
            <a:extLst>
              <a:ext uri="{FF2B5EF4-FFF2-40B4-BE49-F238E27FC236}">
                <a16:creationId xmlns="" xmlns:a16="http://schemas.microsoft.com/office/drawing/2014/main" id="{B7165B3C-EFFB-4F07-AF06-3610A2D8E324}"/>
              </a:ext>
            </a:extLst>
          </p:cNvPr>
          <p:cNvSpPr/>
          <p:nvPr/>
        </p:nvSpPr>
        <p:spPr>
          <a:xfrm>
            <a:off x="5252261" y="4343138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="" xmlns:a16="http://schemas.microsoft.com/office/drawing/2014/main" id="{D298DB77-2B18-4072-BBB3-2E4D7383814C}"/>
              </a:ext>
            </a:extLst>
          </p:cNvPr>
          <p:cNvGrpSpPr/>
          <p:nvPr/>
        </p:nvGrpSpPr>
        <p:grpSpPr>
          <a:xfrm>
            <a:off x="3526972" y="-198849"/>
            <a:ext cx="5473335" cy="1557385"/>
            <a:chOff x="3372202" y="-234048"/>
            <a:chExt cx="4267338" cy="1557385"/>
          </a:xfrm>
        </p:grpSpPr>
        <p:sp>
          <p:nvSpPr>
            <p:cNvPr id="24" name="Rectangle 23">
              <a:extLst>
                <a:ext uri="{FF2B5EF4-FFF2-40B4-BE49-F238E27FC236}">
                  <a16:creationId xmlns="" xmlns:a16="http://schemas.microsoft.com/office/drawing/2014/main" id="{B0B94DA7-1BFA-43C5-AB27-D2F956217023}"/>
                </a:ext>
              </a:extLst>
            </p:cNvPr>
            <p:cNvSpPr/>
            <p:nvPr/>
          </p:nvSpPr>
          <p:spPr>
            <a:xfrm>
              <a:off x="3535154" y="-35200"/>
              <a:ext cx="3961802" cy="1358537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ECE7995D-DD46-44A7-B2E6-1C27C804F71C}"/>
                </a:ext>
              </a:extLst>
            </p:cNvPr>
            <p:cNvSpPr txBox="1"/>
            <p:nvPr/>
          </p:nvSpPr>
          <p:spPr>
            <a:xfrm>
              <a:off x="3372202" y="-35199"/>
              <a:ext cx="4267338" cy="1046440"/>
            </a:xfrm>
            <a:prstGeom prst="rect">
              <a:avLst/>
            </a:prstGeom>
            <a:solidFill>
              <a:schemeClr val="bg1"/>
            </a:solidFill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100" b="1" dirty="0" smtClean="0">
                  <a:latin typeface="Century Gothic" panose="020B0502020202020204" pitchFamily="34" charset="0"/>
                </a:rPr>
                <a:t>Real Reasons of Making Railways in India</a:t>
              </a:r>
              <a:endParaRPr lang="en-US" sz="3100" b="1" dirty="0">
                <a:latin typeface="Century Gothic" panose="020B0502020202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="" xmlns:a16="http://schemas.microsoft.com/office/drawing/2014/main" id="{37448FC4-85FD-4AB0-9B00-8DB63D5DF85A}"/>
                </a:ext>
              </a:extLst>
            </p:cNvPr>
            <p:cNvSpPr/>
            <p:nvPr/>
          </p:nvSpPr>
          <p:spPr>
            <a:xfrm>
              <a:off x="6391745" y="-234048"/>
              <a:ext cx="184731" cy="1323439"/>
            </a:xfrm>
            <a:prstGeom prst="rect">
              <a:avLst/>
            </a:prstGeom>
            <a:ln w="3175">
              <a:noFill/>
            </a:ln>
          </p:spPr>
          <p:txBody>
            <a:bodyPr wrap="none">
              <a:spAutoFit/>
            </a:bodyPr>
            <a:lstStyle/>
            <a:p>
              <a:endParaRPr lang="en-US" sz="8000" dirty="0"/>
            </a:p>
          </p:txBody>
        </p:sp>
      </p:grpSp>
      <p:sp>
        <p:nvSpPr>
          <p:cNvPr id="15" name="Flowchart: Connector 14">
            <a:extLst>
              <a:ext uri="{FF2B5EF4-FFF2-40B4-BE49-F238E27FC236}">
                <a16:creationId xmlns="" xmlns:a16="http://schemas.microsoft.com/office/drawing/2014/main" id="{24FA9771-E86F-42B0-8704-9AD5454DF312}"/>
              </a:ext>
            </a:extLst>
          </p:cNvPr>
          <p:cNvSpPr/>
          <p:nvPr/>
        </p:nvSpPr>
        <p:spPr>
          <a:xfrm>
            <a:off x="4783313" y="-46276"/>
            <a:ext cx="114300" cy="1143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lowchart: Connector 27">
            <a:extLst>
              <a:ext uri="{FF2B5EF4-FFF2-40B4-BE49-F238E27FC236}">
                <a16:creationId xmlns="" xmlns:a16="http://schemas.microsoft.com/office/drawing/2014/main" id="{B082E390-88D2-4A23-B4A5-B7315DE61431}"/>
              </a:ext>
            </a:extLst>
          </p:cNvPr>
          <p:cNvSpPr/>
          <p:nvPr/>
        </p:nvSpPr>
        <p:spPr>
          <a:xfrm>
            <a:off x="4783313" y="-46276"/>
            <a:ext cx="114300" cy="1143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5115387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0" presetClass="path" presetSubtype="0" repeatCount="200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4.79167E-6 -3.7037E-7 L 0.12109 -3.7037E-7 C 0.17565 -3.7037E-7 0.23789 0.00556 0.24257 0.0338 C 0.24401 0.05926 0.24309 0.0875 0.24309 0.11505 " pathEditMode="relative" rAng="0" ptsTypes="AAAA">
                                      <p:cBhvr>
                                        <p:cTn id="12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61" y="5741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6" presetClass="path" presetSubtype="0" repeatCount="200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013 -3.7037E-7 C -0.00013 0.01829 -0.00053 0.07593 4.79167E-6 0.10324 C 0.00065 0.13125 0.06692 0.1206 0.12161 0.1206 C 0.16223 0.1206 0.20234 0.11644 0.24335 0.11644 " pathEditMode="relative" rAng="0" ptsTypes="AAAA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161" y="611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6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6.25E-7 -0.00208 C 6.25E-7 0.05833 0.00039 0.12431 0.00039 0.19051 C 0.00013 0.2463 0.00078 0.31968 -0.00013 0.3662 C -0.00117 0.39907 -0.00065 0.38796 -0.00794 0.39051 C -0.01523 0.39282 -0.02617 0.39421 -0.03737 0.39421 C -0.04948 0.39421 -0.06107 0.38935 -0.07266 0.38935 " pathEditMode="relative" rAng="0" ptsTypes="AAAAAA">
                                      <p:cBhvr>
                                        <p:cTn id="16" dur="1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20" y="1981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1" nodeType="withEffect">
                                  <p:stCondLst>
                                    <p:cond delay="20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1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22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23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0092 L -0.00026 -0.00069 C 0.00078 -0.00115 0.00196 -0.00162 0.00313 -0.00162 C 0.00508 -0.00162 0.00717 -0.00069 0.00912 -0.00023 C 0.01003 -4.07407E-6 0.0112 0.00024 0.01224 0.00047 L 0.06068 -0.00023 C 0.06485 -0.00023 0.07175 -0.00671 0.07318 0.00047 C 0.07722 0.02223 0.07331 0.0463 0.07344 0.06922 C 0.07357 0.07084 0.07383 0.07246 0.07396 0.07408 C 0.07448 0.08195 0.07396 0.07778 0.07474 0.08311 C 0.07448 0.08588 0.07448 0.08866 0.07422 0.09144 C 0.07266 0.11644 0.07422 0.08612 0.07318 0.10811 C 0.07357 0.13889 0.06901 0.13102 0.08282 0.1338 C 0.08334 0.1338 0.0836 0.13426 0.08412 0.13449 C 0.08724 0.13426 0.0905 0.1338 0.09375 0.1338 L 0.13177 0.13311 C 0.1323 0.13287 0.13269 0.13172 0.13334 0.13172 C 0.13763 0.13125 0.14219 0.13172 0.14662 0.13172 L 0.14662 0.13241 " pathEditMode="relative" rAng="0" ptsTypes="AAAAAAAAAAAAAAAAAAA">
                                      <p:cBhvr>
                                        <p:cTn id="38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44" y="6667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600"/>
                            </p:stCondLst>
                            <p:childTnLst>
                              <p:par>
                                <p:cTn id="43" presetID="27" presetClass="emph" presetSubtype="0" repeatCount="indefinite" fill="remove" grpId="2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44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45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46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91 0 L 0.00091 0.00023 C -0.00078 0 -0.00235 0 -0.00391 0.00046 C -0.00495 0.00069 -0.00586 0.00162 -0.00703 0.00185 L -0.07214 0.00324 C -0.07214 0.02407 -0.07227 0.04491 -0.0724 0.06574 C -0.07253 0.06944 -0.07266 0.07245 -0.07279 0.07616 C -0.07292 0.08009 -0.07305 0.08495 -0.07305 0.08935 C -0.07331 0.10231 -0.07331 0.11528 -0.07357 0.12847 C -0.07357 0.1294 -0.07383 0.12986 -0.07383 0.13102 C -0.07409 0.13519 -0.07383 0.13958 -0.07435 0.14352 C -0.07435 0.14421 -0.075 0.14444 -0.07539 0.14491 C -0.07618 0.14537 -0.07761 0.14583 -0.07826 0.1463 C -0.07904 0.14653 -0.07969 0.14745 -0.0806 0.14769 C -0.08138 0.14792 -0.08229 0.14815 -0.08321 0.14838 C -0.08451 0.14861 -0.08594 0.14861 -0.08711 0.14907 C -0.08815 0.14907 -0.08907 0.14954 -0.09011 0.15 L -0.13789 0.14907 C -0.13841 0.14884 -0.13881 0.14838 -0.13946 0.14838 C -0.14024 0.14792 -0.14115 0.14769 -0.14206 0.14769 C -0.14336 0.14745 -0.14466 0.14769 -0.14584 0.14769 L -0.14519 0.14838 L -0.1444 0.14769 " pathEditMode="relative" rAng="0" ptsTypes="AAAAAAAAAAAAAAAAAAAAAAA">
                                      <p:cBhvr>
                                        <p:cTn id="66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44" y="7500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650"/>
                            </p:stCondLst>
                            <p:childTnLst>
                              <p:par>
                                <p:cTn id="71" presetID="27" presetClass="emph" presetSubtype="0" repeatCount="indefinite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2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73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74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5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50"/>
                                        <p:tgtEl>
                                          <p:spTgt spid="3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5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50"/>
                            </p:stCondLst>
                            <p:childTnLst>
                              <p:par>
                                <p:cTn id="88" presetID="5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3.7037E-6 C 0.01172 -3.7037E-6 0.01914 -0.0037 0.03112 -0.0037 C 0.04115 0.01088 0.03711 -0.01111 0.07487 0.00486 C 0.07513 0.0551 0.06992 0.21459 0.07227 0.30047 L 0.07227 0.60301 " pathEditMode="relative" rAng="0" ptsTypes="AAAAA">
                                      <p:cBhvr>
                                        <p:cTn id="89" dur="1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37" y="29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uiExpand="1" build="p" animBg="1"/>
      <p:bldP spid="33" grpId="0" animBg="1"/>
      <p:bldP spid="33" grpId="1" animBg="1"/>
      <p:bldP spid="34" grpId="0" build="p" animBg="1"/>
      <p:bldP spid="36" grpId="0" animBg="1"/>
      <p:bldP spid="36" grpId="1" animBg="1"/>
      <p:bldP spid="36" grpId="2" animBg="1"/>
      <p:bldP spid="38" grpId="0" animBg="1"/>
      <p:bldP spid="38" grpId="1" animBg="1"/>
      <p:bldP spid="38" grpId="2" animBg="1"/>
      <p:bldP spid="39" grpId="0" build="p" animBg="1"/>
      <p:bldP spid="41" grpId="0" animBg="1"/>
      <p:bldP spid="41" grpId="1" animBg="1"/>
      <p:bldP spid="15" grpId="0" animBg="1"/>
      <p:bldP spid="2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0F8E88F-910C-410B-8DB6-544C9D4A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DE0A700-23B8-428A-9646-95B8449A9C9B}"/>
              </a:ext>
            </a:extLst>
          </p:cNvPr>
          <p:cNvSpPr/>
          <p:nvPr/>
        </p:nvSpPr>
        <p:spPr>
          <a:xfrm>
            <a:off x="11601" y="0"/>
            <a:ext cx="12180399" cy="6857999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B6C3040C-82F4-49A0-AB27-731BD39540D5}"/>
              </a:ext>
            </a:extLst>
          </p:cNvPr>
          <p:cNvCxnSpPr>
            <a:cxnSpLocks/>
          </p:cNvCxnSpPr>
          <p:nvPr/>
        </p:nvCxnSpPr>
        <p:spPr>
          <a:xfrm>
            <a:off x="6246207" y="-551690"/>
            <a:ext cx="14405" cy="7762533"/>
          </a:xfrm>
          <a:prstGeom prst="line">
            <a:avLst/>
          </a:prstGeom>
          <a:ln w="6350"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C70E45C1-B982-4064-A6ED-845EF3EB60A4}"/>
              </a:ext>
            </a:extLst>
          </p:cNvPr>
          <p:cNvSpPr txBox="1"/>
          <p:nvPr/>
        </p:nvSpPr>
        <p:spPr>
          <a:xfrm>
            <a:off x="3095896" y="1543340"/>
            <a:ext cx="198746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r"/>
            <a:r>
              <a:rPr lang="en-US" sz="2400" b="1" dirty="0" smtClean="0">
                <a:latin typeface="Century Gothic" panose="020B0502020202020204" pitchFamily="34" charset="0"/>
              </a:rPr>
              <a:t>Koh-I-Noor</a:t>
            </a:r>
            <a:endParaRPr lang="en-US" b="1" dirty="0">
              <a:latin typeface="Century Gothic" panose="020B0502020202020204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="" xmlns:a16="http://schemas.microsoft.com/office/drawing/2014/main" id="{D73E3306-FB8E-46ED-930D-1F3EDC4443E0}"/>
              </a:ext>
            </a:extLst>
          </p:cNvPr>
          <p:cNvCxnSpPr/>
          <p:nvPr/>
        </p:nvCxnSpPr>
        <p:spPr>
          <a:xfrm>
            <a:off x="5356860" y="1845116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iamond 32">
            <a:extLst>
              <a:ext uri="{FF2B5EF4-FFF2-40B4-BE49-F238E27FC236}">
                <a16:creationId xmlns="" xmlns:a16="http://schemas.microsoft.com/office/drawing/2014/main" id="{8BC45D36-291B-462D-B55A-01A4BF2B7531}"/>
              </a:ext>
            </a:extLst>
          </p:cNvPr>
          <p:cNvSpPr/>
          <p:nvPr/>
        </p:nvSpPr>
        <p:spPr>
          <a:xfrm>
            <a:off x="6147954" y="-251067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A905D634-5ED6-47BB-A866-5A88ACF4276D}"/>
              </a:ext>
            </a:extLst>
          </p:cNvPr>
          <p:cNvSpPr txBox="1"/>
          <p:nvPr/>
        </p:nvSpPr>
        <p:spPr>
          <a:xfrm>
            <a:off x="7325235" y="2281945"/>
            <a:ext cx="1531382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err="1" smtClean="0">
                <a:latin typeface="Century Gothic" panose="020B0502020202020204" pitchFamily="34" charset="0"/>
              </a:rPr>
              <a:t>Nassak</a:t>
            </a:r>
            <a:r>
              <a:rPr lang="en-US" sz="2000" b="1" dirty="0" smtClean="0">
                <a:latin typeface="Century Gothic" panose="020B0502020202020204" pitchFamily="34" charset="0"/>
              </a:rPr>
              <a:t> Diamond</a:t>
            </a:r>
            <a:endParaRPr lang="en-US" sz="2000" b="1" dirty="0">
              <a:latin typeface="Century Gothic" panose="020B0502020202020204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="" xmlns:a16="http://schemas.microsoft.com/office/drawing/2014/main" id="{BA766EA2-971C-40E2-BC3F-AE94F45ACC49}"/>
              </a:ext>
            </a:extLst>
          </p:cNvPr>
          <p:cNvCxnSpPr/>
          <p:nvPr/>
        </p:nvCxnSpPr>
        <p:spPr>
          <a:xfrm>
            <a:off x="6248400" y="2619424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Diamond 35">
            <a:extLst>
              <a:ext uri="{FF2B5EF4-FFF2-40B4-BE49-F238E27FC236}">
                <a16:creationId xmlns="" xmlns:a16="http://schemas.microsoft.com/office/drawing/2014/main" id="{6AF2A1A2-88B7-46A5-A3DA-C5D6314F6C4A}"/>
              </a:ext>
            </a:extLst>
          </p:cNvPr>
          <p:cNvSpPr/>
          <p:nvPr/>
        </p:nvSpPr>
        <p:spPr>
          <a:xfrm>
            <a:off x="5263984" y="1750079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="" xmlns:a16="http://schemas.microsoft.com/office/drawing/2014/main" id="{5BCA2A0C-623C-4EAA-BD7D-D77DFFADB52C}"/>
              </a:ext>
            </a:extLst>
          </p:cNvPr>
          <p:cNvCxnSpPr/>
          <p:nvPr/>
        </p:nvCxnSpPr>
        <p:spPr>
          <a:xfrm>
            <a:off x="5361097" y="3358003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Diamond 37">
            <a:extLst>
              <a:ext uri="{FF2B5EF4-FFF2-40B4-BE49-F238E27FC236}">
                <a16:creationId xmlns="" xmlns:a16="http://schemas.microsoft.com/office/drawing/2014/main" id="{5D7F4E78-AA5E-4D6C-ADC7-D4155DEBC745}"/>
              </a:ext>
            </a:extLst>
          </p:cNvPr>
          <p:cNvSpPr/>
          <p:nvPr/>
        </p:nvSpPr>
        <p:spPr>
          <a:xfrm>
            <a:off x="7040288" y="2522799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1A38621B-3775-4096-A3F3-0E3D3D08EC70}"/>
              </a:ext>
            </a:extLst>
          </p:cNvPr>
          <p:cNvSpPr txBox="1"/>
          <p:nvPr/>
        </p:nvSpPr>
        <p:spPr>
          <a:xfrm>
            <a:off x="2913017" y="2925735"/>
            <a:ext cx="2313846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400" b="1" dirty="0" smtClean="0">
                <a:latin typeface="Century Gothic" panose="020B0502020202020204" pitchFamily="34" charset="0"/>
              </a:rPr>
              <a:t>Ring of</a:t>
            </a:r>
          </a:p>
          <a:p>
            <a:pPr lvl="0" algn="ctr"/>
            <a:r>
              <a:rPr lang="en-US" sz="2400" b="1" dirty="0" smtClean="0">
                <a:latin typeface="Century Gothic" panose="020B0502020202020204" pitchFamily="34" charset="0"/>
              </a:rPr>
              <a:t>“</a:t>
            </a:r>
            <a:r>
              <a:rPr lang="en-US" sz="2400" b="1" dirty="0" err="1" smtClean="0">
                <a:latin typeface="Century Gothic" panose="020B0502020202020204" pitchFamily="34" charset="0"/>
              </a:rPr>
              <a:t>Tipu</a:t>
            </a:r>
            <a:r>
              <a:rPr lang="en-US" sz="2400" b="1" dirty="0" smtClean="0">
                <a:latin typeface="Century Gothic" panose="020B0502020202020204" pitchFamily="34" charset="0"/>
              </a:rPr>
              <a:t> Sultan”</a:t>
            </a:r>
            <a:endParaRPr lang="en-US" sz="2400" b="1" dirty="0">
              <a:latin typeface="Century Gothic" panose="020B0502020202020204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="" xmlns:a16="http://schemas.microsoft.com/office/drawing/2014/main" id="{D298DB77-2B18-4072-BBB3-2E4D7383814C}"/>
              </a:ext>
            </a:extLst>
          </p:cNvPr>
          <p:cNvGrpSpPr/>
          <p:nvPr/>
        </p:nvGrpSpPr>
        <p:grpSpPr>
          <a:xfrm>
            <a:off x="0" y="-198848"/>
            <a:ext cx="12192000" cy="1323439"/>
            <a:chOff x="1149754" y="-234048"/>
            <a:chExt cx="9505608" cy="1323439"/>
          </a:xfrm>
        </p:grpSpPr>
        <p:sp>
          <p:nvSpPr>
            <p:cNvPr id="24" name="Rectangle 23">
              <a:extLst>
                <a:ext uri="{FF2B5EF4-FFF2-40B4-BE49-F238E27FC236}">
                  <a16:creationId xmlns="" xmlns:a16="http://schemas.microsoft.com/office/drawing/2014/main" id="{B0B94DA7-1BFA-43C5-AB27-D2F956217023}"/>
                </a:ext>
              </a:extLst>
            </p:cNvPr>
            <p:cNvSpPr/>
            <p:nvPr/>
          </p:nvSpPr>
          <p:spPr>
            <a:xfrm>
              <a:off x="1149754" y="-35200"/>
              <a:ext cx="9505608" cy="877456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ECE7995D-DD46-44A7-B2E6-1C27C804F71C}"/>
                </a:ext>
              </a:extLst>
            </p:cNvPr>
            <p:cNvSpPr txBox="1"/>
            <p:nvPr/>
          </p:nvSpPr>
          <p:spPr>
            <a:xfrm>
              <a:off x="1974705" y="145897"/>
              <a:ext cx="8086557" cy="584775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        Historical Things of India Looted by British</a:t>
              </a:r>
              <a:endParaRPr lang="en-US" sz="3200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="" xmlns:a16="http://schemas.microsoft.com/office/drawing/2014/main" id="{37448FC4-85FD-4AB0-9B00-8DB63D5DF85A}"/>
                </a:ext>
              </a:extLst>
            </p:cNvPr>
            <p:cNvSpPr/>
            <p:nvPr/>
          </p:nvSpPr>
          <p:spPr>
            <a:xfrm>
              <a:off x="6391745" y="-234048"/>
              <a:ext cx="144027" cy="1323439"/>
            </a:xfrm>
            <a:prstGeom prst="rect">
              <a:avLst/>
            </a:prstGeom>
            <a:ln w="3175">
              <a:noFill/>
            </a:ln>
          </p:spPr>
          <p:txBody>
            <a:bodyPr wrap="none">
              <a:spAutoFit/>
            </a:bodyPr>
            <a:lstStyle/>
            <a:p>
              <a:endParaRPr lang="en-US" sz="8000" dirty="0"/>
            </a:p>
          </p:txBody>
        </p:sp>
      </p:grpSp>
      <p:sp>
        <p:nvSpPr>
          <p:cNvPr id="15" name="Flowchart: Connector 14">
            <a:extLst>
              <a:ext uri="{FF2B5EF4-FFF2-40B4-BE49-F238E27FC236}">
                <a16:creationId xmlns="" xmlns:a16="http://schemas.microsoft.com/office/drawing/2014/main" id="{24FA9771-E86F-42B0-8704-9AD5454DF312}"/>
              </a:ext>
            </a:extLst>
          </p:cNvPr>
          <p:cNvSpPr/>
          <p:nvPr/>
        </p:nvSpPr>
        <p:spPr>
          <a:xfrm>
            <a:off x="4113150" y="-46276"/>
            <a:ext cx="114300" cy="1143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lowchart: Connector 27">
            <a:extLst>
              <a:ext uri="{FF2B5EF4-FFF2-40B4-BE49-F238E27FC236}">
                <a16:creationId xmlns="" xmlns:a16="http://schemas.microsoft.com/office/drawing/2014/main" id="{B082E390-88D2-4A23-B4A5-B7315DE61431}"/>
              </a:ext>
            </a:extLst>
          </p:cNvPr>
          <p:cNvSpPr/>
          <p:nvPr/>
        </p:nvSpPr>
        <p:spPr>
          <a:xfrm>
            <a:off x="4113150" y="-46276"/>
            <a:ext cx="114300" cy="1143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DDC1CCC6-8EEF-4DA5-B745-165D454F4B33}"/>
              </a:ext>
            </a:extLst>
          </p:cNvPr>
          <p:cNvSpPr txBox="1"/>
          <p:nvPr/>
        </p:nvSpPr>
        <p:spPr>
          <a:xfrm>
            <a:off x="7373914" y="3785302"/>
            <a:ext cx="1809276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smtClean="0">
                <a:latin typeface="Century Gothic" panose="020B0502020202020204" pitchFamily="34" charset="0"/>
              </a:rPr>
              <a:t>Delhi Purple </a:t>
            </a:r>
          </a:p>
          <a:p>
            <a:pPr lvl="0"/>
            <a:r>
              <a:rPr lang="en-US" sz="2000" b="1" dirty="0" smtClean="0">
                <a:latin typeface="Century Gothic" panose="020B0502020202020204" pitchFamily="34" charset="0"/>
              </a:rPr>
              <a:t>Sapphire</a:t>
            </a:r>
            <a:endParaRPr lang="en-US" sz="2000" b="1" dirty="0">
              <a:latin typeface="Century Gothic" panose="020B0502020202020204" pitchFamily="34" charset="0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="" xmlns:a16="http://schemas.microsoft.com/office/drawing/2014/main" id="{76AF68A7-D38B-4C9E-AFD6-782601C462DF}"/>
              </a:ext>
            </a:extLst>
          </p:cNvPr>
          <p:cNvCxnSpPr/>
          <p:nvPr/>
        </p:nvCxnSpPr>
        <p:spPr>
          <a:xfrm>
            <a:off x="6257700" y="4139557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Diamond 44">
            <a:extLst>
              <a:ext uri="{FF2B5EF4-FFF2-40B4-BE49-F238E27FC236}">
                <a16:creationId xmlns="" xmlns:a16="http://schemas.microsoft.com/office/drawing/2014/main" id="{08E58E28-49E9-4E93-B293-D23815BEF92C}"/>
              </a:ext>
            </a:extLst>
          </p:cNvPr>
          <p:cNvSpPr/>
          <p:nvPr/>
        </p:nvSpPr>
        <p:spPr>
          <a:xfrm>
            <a:off x="5263984" y="3258565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="" xmlns:a16="http://schemas.microsoft.com/office/drawing/2014/main" id="{8914F945-D339-4A30-9C2E-22062DD0CA38}"/>
              </a:ext>
            </a:extLst>
          </p:cNvPr>
          <p:cNvCxnSpPr/>
          <p:nvPr/>
        </p:nvCxnSpPr>
        <p:spPr>
          <a:xfrm>
            <a:off x="5361097" y="4869302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9A53BC94-5EF3-47D2-A555-5C8E9B8ADEAF}"/>
              </a:ext>
            </a:extLst>
          </p:cNvPr>
          <p:cNvSpPr txBox="1"/>
          <p:nvPr/>
        </p:nvSpPr>
        <p:spPr>
          <a:xfrm>
            <a:off x="2560320" y="4649140"/>
            <a:ext cx="265329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r"/>
            <a:r>
              <a:rPr lang="en-US" sz="2000" b="1" dirty="0" smtClean="0">
                <a:latin typeface="Century Gothic" panose="020B0502020202020204" pitchFamily="34" charset="0"/>
              </a:rPr>
              <a:t>The Agra Diamond</a:t>
            </a:r>
            <a:endParaRPr lang="en-US" sz="2000" b="1" dirty="0">
              <a:latin typeface="Century Gothic" panose="020B0502020202020204" pitchFamily="34" charset="0"/>
            </a:endParaRPr>
          </a:p>
        </p:txBody>
      </p:sp>
      <p:sp>
        <p:nvSpPr>
          <p:cNvPr id="44" name="Diamond 43">
            <a:extLst>
              <a:ext uri="{FF2B5EF4-FFF2-40B4-BE49-F238E27FC236}">
                <a16:creationId xmlns="" xmlns:a16="http://schemas.microsoft.com/office/drawing/2014/main" id="{63AD658A-041C-483B-888A-404A6AC11F40}"/>
              </a:ext>
            </a:extLst>
          </p:cNvPr>
          <p:cNvSpPr/>
          <p:nvPr/>
        </p:nvSpPr>
        <p:spPr>
          <a:xfrm>
            <a:off x="7049588" y="4039757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="" xmlns:a16="http://schemas.microsoft.com/office/drawing/2014/main" id="{043939E4-5383-4307-B045-2E41524123B9}"/>
              </a:ext>
            </a:extLst>
          </p:cNvPr>
          <p:cNvSpPr/>
          <p:nvPr/>
        </p:nvSpPr>
        <p:spPr>
          <a:xfrm>
            <a:off x="7311438" y="5524050"/>
            <a:ext cx="181953" cy="1323439"/>
          </a:xfrm>
          <a:prstGeom prst="rect">
            <a:avLst/>
          </a:prstGeom>
          <a:ln w="3175">
            <a:noFill/>
          </a:ln>
        </p:spPr>
        <p:txBody>
          <a:bodyPr wrap="none">
            <a:spAutoFit/>
          </a:bodyPr>
          <a:lstStyle/>
          <a:p>
            <a:endParaRPr lang="en-US" sz="8000" dirty="0"/>
          </a:p>
        </p:txBody>
      </p:sp>
      <p:sp>
        <p:nvSpPr>
          <p:cNvPr id="57" name="Oval 56">
            <a:extLst>
              <a:ext uri="{FF2B5EF4-FFF2-40B4-BE49-F238E27FC236}">
                <a16:creationId xmlns="" xmlns:a16="http://schemas.microsoft.com/office/drawing/2014/main" id="{2DE11205-0195-4EEF-80E5-C40AAFB5AE30}"/>
              </a:ext>
            </a:extLst>
          </p:cNvPr>
          <p:cNvSpPr/>
          <p:nvPr/>
        </p:nvSpPr>
        <p:spPr>
          <a:xfrm>
            <a:off x="6158454" y="5453817"/>
            <a:ext cx="210003" cy="21000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="" xmlns:a16="http://schemas.microsoft.com/office/drawing/2014/main" id="{F8534F49-6E66-421D-93A4-B4889E98B39E}"/>
              </a:ext>
            </a:extLst>
          </p:cNvPr>
          <p:cNvSpPr/>
          <p:nvPr/>
        </p:nvSpPr>
        <p:spPr>
          <a:xfrm>
            <a:off x="6205248" y="5704237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="" xmlns:a16="http://schemas.microsoft.com/office/drawing/2014/main" id="{3379ABAA-42E8-4D5E-B088-F5774CD3FE4E}"/>
              </a:ext>
            </a:extLst>
          </p:cNvPr>
          <p:cNvSpPr/>
          <p:nvPr/>
        </p:nvSpPr>
        <p:spPr>
          <a:xfrm>
            <a:off x="6156867" y="6578161"/>
            <a:ext cx="210003" cy="21000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="" xmlns:a16="http://schemas.microsoft.com/office/drawing/2014/main" id="{71A49536-1D61-4099-91FA-3B1DA3EE8E19}"/>
              </a:ext>
            </a:extLst>
          </p:cNvPr>
          <p:cNvSpPr/>
          <p:nvPr/>
        </p:nvSpPr>
        <p:spPr>
          <a:xfrm>
            <a:off x="6205248" y="6415471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="" xmlns:a16="http://schemas.microsoft.com/office/drawing/2014/main" id="{4518095A-840E-4EBA-8EA7-6493335E8547}"/>
              </a:ext>
            </a:extLst>
          </p:cNvPr>
          <p:cNvSpPr/>
          <p:nvPr/>
        </p:nvSpPr>
        <p:spPr>
          <a:xfrm>
            <a:off x="6199253" y="5703780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="" xmlns:a16="http://schemas.microsoft.com/office/drawing/2014/main" id="{BBB9BAD2-91E1-4853-AA47-A117AB93DE4A}"/>
              </a:ext>
            </a:extLst>
          </p:cNvPr>
          <p:cNvSpPr/>
          <p:nvPr/>
        </p:nvSpPr>
        <p:spPr>
          <a:xfrm>
            <a:off x="6203241" y="6415014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Diamond 69">
            <a:extLst>
              <a:ext uri="{FF2B5EF4-FFF2-40B4-BE49-F238E27FC236}">
                <a16:creationId xmlns="" xmlns:a16="http://schemas.microsoft.com/office/drawing/2014/main" id="{FB4D3787-FF97-470F-90FD-1223BA8CA5EC}"/>
              </a:ext>
            </a:extLst>
          </p:cNvPr>
          <p:cNvSpPr/>
          <p:nvPr/>
        </p:nvSpPr>
        <p:spPr>
          <a:xfrm>
            <a:off x="6165245" y="6586539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="" xmlns:a16="http://schemas.microsoft.com/office/drawing/2014/main" id="{0FC659DA-2A82-4B14-9029-5595A7DC3E73}"/>
              </a:ext>
            </a:extLst>
          </p:cNvPr>
          <p:cNvSpPr/>
          <p:nvPr/>
        </p:nvSpPr>
        <p:spPr>
          <a:xfrm>
            <a:off x="4811798" y="5830012"/>
            <a:ext cx="2881799" cy="58477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EBB68055-AD68-413D-B67A-7DEE79137A3E}"/>
              </a:ext>
            </a:extLst>
          </p:cNvPr>
          <p:cNvSpPr txBox="1"/>
          <p:nvPr/>
        </p:nvSpPr>
        <p:spPr>
          <a:xfrm>
            <a:off x="3644537" y="5842135"/>
            <a:ext cx="4164149" cy="1015663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Century Gothic" panose="020B0502020202020204" pitchFamily="34" charset="0"/>
              </a:rPr>
              <a:t>Neither of these things were </a:t>
            </a:r>
            <a:r>
              <a:rPr lang="en-US" sz="2000" b="1" dirty="0" err="1" smtClean="0">
                <a:latin typeface="Century Gothic" panose="020B0502020202020204" pitchFamily="34" charset="0"/>
              </a:rPr>
              <a:t>gifted.They</a:t>
            </a:r>
            <a:r>
              <a:rPr lang="en-US" sz="2000" b="1" dirty="0" smtClean="0">
                <a:latin typeface="Century Gothic" panose="020B0502020202020204" pitchFamily="34" charset="0"/>
              </a:rPr>
              <a:t> were stolen by “Britain”</a:t>
            </a:r>
            <a:endParaRPr lang="en-US" sz="2000" b="1" dirty="0">
              <a:latin typeface="Century Gothic" panose="020B0502020202020204" pitchFamily="34" charset="0"/>
            </a:endParaRPr>
          </a:p>
        </p:txBody>
      </p:sp>
      <p:sp>
        <p:nvSpPr>
          <p:cNvPr id="48" name="Diamond 47">
            <a:extLst>
              <a:ext uri="{FF2B5EF4-FFF2-40B4-BE49-F238E27FC236}">
                <a16:creationId xmlns="" xmlns:a16="http://schemas.microsoft.com/office/drawing/2014/main" id="{41EA213D-FB34-4584-A716-A872236078D9}"/>
              </a:ext>
            </a:extLst>
          </p:cNvPr>
          <p:cNvSpPr/>
          <p:nvPr/>
        </p:nvSpPr>
        <p:spPr>
          <a:xfrm>
            <a:off x="5263984" y="4769864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E:\Dola\Spring 2021\presentation\hqdefaul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2070" y="2730137"/>
            <a:ext cx="2351314" cy="1789612"/>
          </a:xfrm>
          <a:prstGeom prst="rect">
            <a:avLst/>
          </a:prstGeom>
          <a:noFill/>
        </p:spPr>
      </p:pic>
      <p:pic>
        <p:nvPicPr>
          <p:cNvPr id="1027" name="Picture 3" descr="E:\Dola\Spring 2021\presentation\indexserdgftr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38941" y="1058091"/>
            <a:ext cx="2530385" cy="1420586"/>
          </a:xfrm>
          <a:prstGeom prst="rect">
            <a:avLst/>
          </a:prstGeom>
          <a:noFill/>
        </p:spPr>
      </p:pic>
      <p:pic>
        <p:nvPicPr>
          <p:cNvPr id="1028" name="Picture 4" descr="E:\Dola\Spring 2021\presentation\1 093N09306_7P2D7_COMP (2)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72552" y="5172892"/>
            <a:ext cx="2581275" cy="1461544"/>
          </a:xfrm>
          <a:prstGeom prst="rect">
            <a:avLst/>
          </a:prstGeom>
          <a:noFill/>
        </p:spPr>
      </p:pic>
      <p:pic>
        <p:nvPicPr>
          <p:cNvPr id="1029" name="Picture 5" descr="E:\Dola\Spring 2021\presentation\520ad7f56d4d180b12f4bef003997a16.jp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9100457" y="1045027"/>
            <a:ext cx="2773680" cy="1890123"/>
          </a:xfrm>
          <a:prstGeom prst="rect">
            <a:avLst/>
          </a:prstGeom>
          <a:noFill/>
        </p:spPr>
      </p:pic>
      <p:pic>
        <p:nvPicPr>
          <p:cNvPr id="1030" name="Picture 6" descr="E:\Dola\Spring 2021\presentation\_methode_times_prod_web_bin_ecbafa62-3717-11e7-a950-1fd679d420f6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9261567" y="3409404"/>
            <a:ext cx="2534193" cy="274664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28243906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0" presetClass="path" presetSubtype="0" repeatCount="200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70833E-6 -3.7037E-7 L 0.16927 -3.7037E-7 C 0.24544 -3.7037E-7 0.33242 0.00602 0.33893 0.03542 C 0.34088 0.06204 0.33971 0.09144 0.33971 0.12014 " pathEditMode="relative" rAng="0" ptsTypes="AAAA">
                                      <p:cBhvr>
                                        <p:cTn id="12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005" y="599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6" presetClass="path" presetSubtype="0" repeatCount="200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70833E-6 -3.7037E-7 C 2.70833E-6 0.01875 -0.00052 0.07778 0.00026 0.10579 C 0.00117 0.13426 0.09375 0.12338 0.17005 0.12338 C 0.22682 0.12338 0.28294 0.11921 0.3401 0.11921 " pathEditMode="relative" rAng="0" ptsTypes="AAAA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92" y="625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08333E-7 -2.59259E-6 C 2.08333E-7 0.04468 0.00039 0.09398 0.00039 0.14306 C 0.00013 0.18472 0.00078 0.23912 -0.00013 0.27408 C -0.00117 0.29838 -0.00065 0.29028 -0.00794 0.29213 C -0.01523 0.29375 -0.02617 0.29514 -0.03737 0.29514 C -0.04948 0.29514 -0.06107 0.29097 -0.07266 0.29097 " pathEditMode="relative" rAng="0" ptsTypes="AAAAAA">
                                      <p:cBhvr>
                                        <p:cTn id="16" dur="1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20" y="1474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1" nodeType="withEffect">
                                  <p:stCondLst>
                                    <p:cond delay="20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1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22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23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6 L -3.125E-6 0.00046 C 0.00091 3.7037E-6 0.00209 -0.00047 0.00326 -0.00047 C 0.00521 -0.00047 0.00729 0.00046 0.00925 0.00092 C 0.01016 0.00092 0.01133 0.00115 0.01237 0.00139 L 0.06042 0.00092 C 0.06459 0.00092 0.07136 -0.00463 0.07279 0.00139 C 0.07683 0.01944 0.07292 0.03981 0.07305 0.05902 C 0.07318 0.06018 0.07344 0.06157 0.07357 0.06296 C 0.07409 0.06967 0.07357 0.0662 0.07435 0.0706 C 0.07409 0.07314 0.07409 0.07523 0.07383 0.07754 C 0.07227 0.09838 0.07383 0.07314 0.07279 0.09143 C 0.07318 0.11713 0.06862 0.11064 0.08229 0.11296 C 0.08282 0.11296 0.08308 0.11342 0.0836 0.11389 C 0.08672 0.11342 0.08998 0.11296 0.09323 0.11296 L 0.13086 0.1125 C 0.13138 0.11226 0.13177 0.11111 0.13243 0.11111 C 0.13672 0.11088 0.14128 0.11111 0.14571 0.11111 L 0.14571 0.1118 " pathEditMode="relative" rAng="0" ptsTypes="AAAAAAAAAAAAAAAAAAA">
                                      <p:cBhvr>
                                        <p:cTn id="38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9" y="560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7" presetClass="emph" presetSubtype="0" repeatCount="indefinite" fill="remove" grpId="2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44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45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46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0047 L 3.33333E-6 -0.00024 C -0.00183 -0.00047 -0.00339 -0.00047 -0.00495 -0.00047 C -0.00599 -0.00047 -0.0069 4.81481E-6 -0.00808 0.00023 L -0.07344 0.00138 C -0.07344 0.01666 -0.07357 0.0324 -0.0737 0.04768 C -0.07396 0.05023 -0.07409 0.05231 -0.07422 0.05555 C -0.07435 0.0581 -0.07448 0.06203 -0.07448 0.06527 C -0.07474 0.07453 -0.07474 0.08425 -0.075 0.09398 C -0.075 0.09467 -0.07526 0.09513 -0.07526 0.09583 C -0.07552 0.09907 -0.07526 0.10208 -0.07578 0.10486 C -0.07578 0.10555 -0.07644 0.10555 -0.07683 0.10601 C -0.07761 0.10625 -0.07904 0.10671 -0.07969 0.10717 C -0.08047 0.1074 -0.08112 0.10787 -0.08203 0.10787 C -0.08282 0.1081 -0.08373 0.10856 -0.08464 0.10879 C -0.08594 0.10879 -0.08737 0.10879 -0.08854 0.10925 C -0.08959 0.10925 -0.0905 0.10949 -0.09154 0.11064 L -0.13959 0.10925 C -0.14011 0.10902 -0.1405 0.10879 -0.14115 0.10879 C -0.14193 0.1081 -0.14284 0.10787 -0.14375 0.10787 C -0.14506 0.10787 -0.14636 0.10787 -0.14753 0.10787 L -0.14688 0.10879 L -0.1461 0.10787 " pathEditMode="relative" rAng="0" ptsTypes="AAAAAAAAAAAAAAAAAAAAAAA">
                                      <p:cBhvr>
                                        <p:cTn id="61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5556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27" presetClass="emph" presetSubtype="0" repeatCount="indefinite" fill="remove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7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68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69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5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00069 L -0.00039 0.00115 C 0.00053 0.00069 0.0017 0.00023 0.00287 0.00023 C 0.00482 0.00023 0.00691 0.00115 0.00886 0.00162 C 0.00977 0.00162 0.01094 0.00185 0.01198 0.00208 L 0.06029 0.00162 C 0.06446 0.00162 0.07123 -0.00417 0.07266 0.00208 C 0.07683 0.0206 0.07292 0.04143 0.07305 0.06111 C 0.07318 0.06227 0.07344 0.06365 0.07357 0.06504 C 0.07409 0.07199 0.07357 0.06852 0.07435 0.07291 C 0.07409 0.07546 0.07409 0.07754 0.07383 0.08009 C 0.07214 0.10139 0.07383 0.07546 0.07266 0.09421 C 0.07318 0.1206 0.06849 0.11389 0.0823 0.1162 C 0.08282 0.1162 0.08308 0.11666 0.0836 0.11736 C 0.08672 0.11666 0.08998 0.1162 0.09323 0.1162 L 0.13112 0.11574 C 0.13164 0.11551 0.13204 0.11435 0.13269 0.11435 C 0.13698 0.11412 0.14154 0.11435 0.1461 0.11435 L 0.1461 0.11504 " pathEditMode="relative" rAng="0" ptsTypes="AAAAAAAAAAAAAAAAAAA">
                                      <p:cBhvr>
                                        <p:cTn id="87" dur="1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18" y="5741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7" presetClass="emph" presetSubtype="0" repeatCount="indefinite" fill="remove" grpId="2" nodeType="withEffect">
                                  <p:stCondLst>
                                    <p:cond delay="11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2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93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94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5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50"/>
                                        <p:tgtEl>
                                          <p:spTgt spid="4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5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25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00046 L 2.29167E-6 -0.00023 C -0.00183 -0.00046 -0.00339 -0.00046 -0.00495 -0.00046 C -0.00599 -0.00046 -0.0069 0 -0.00808 0.00023 L -0.07344 0.00139 C -0.07344 0.01667 -0.07357 0.03241 -0.0737 0.04769 C -0.07396 0.05023 -0.07409 0.05231 -0.07422 0.05556 C -0.07435 0.0581 -0.07448 0.06204 -0.07448 0.06528 C -0.07474 0.07454 -0.07474 0.08426 -0.075 0.09398 C -0.075 0.09468 -0.07526 0.09514 -0.07526 0.09583 C -0.07552 0.09907 -0.07526 0.10208 -0.07578 0.10486 C -0.07578 0.10556 -0.07643 0.10556 -0.07683 0.10602 C -0.07761 0.10625 -0.07904 0.10671 -0.07969 0.10718 C -0.08047 0.10741 -0.08112 0.10787 -0.08203 0.10787 C -0.08281 0.1081 -0.08373 0.10856 -0.08464 0.1088 C -0.08594 0.1088 -0.08737 0.1088 -0.08854 0.10926 C -0.08959 0.10926 -0.0905 0.10949 -0.09154 0.11065 L -0.13959 0.10926 C -0.14011 0.10903 -0.1405 0.1088 -0.14115 0.1088 C -0.14193 0.1081 -0.14284 0.10787 -0.14375 0.10787 C -0.14505 0.10787 -0.14636 0.10787 -0.14753 0.10787 L -0.14688 0.1088 L -0.1461 0.10787 " pathEditMode="relative" rAng="0" ptsTypes="AAAAAAAAAAAAAAAAAAAAAAA">
                                      <p:cBhvr>
                                        <p:cTn id="112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5556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22" presetClass="entr" presetSubtype="2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5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17" presetID="27" presetClass="emph" presetSubtype="0" repeatCount="indefinite" fill="remove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18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119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120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1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250"/>
                                        <p:tgtEl>
                                          <p:spTgt spid="4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25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7" presetClass="emph" presetSubtype="0" repeatCount="indefinite" fill="remove" grpId="2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36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137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138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50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0046 L 0.06276 0.00093 C 0.07917 0.00093 0.07318 0.01204 0.07318 0.03472 C 0.07318 0.05139 0.07396 0.08333 0.07396 0.1 " pathEditMode="relative" rAng="0" ptsTypes="AAAA">
                                      <p:cBhvr>
                                        <p:cTn id="141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72" y="4977"/>
                                    </p:animMotion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66667E-6 1.11111E-6 L -0.05924 1.11111E-6 C -0.08581 1.11111E-6 -0.11849 0.02592 -0.11849 0.04699 L -0.11849 0.09421 " pathEditMode="relative" rAng="0" ptsTypes="AAAA">
                                      <p:cBhvr>
                                        <p:cTn id="149" dur="1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24" y="4699"/>
                                    </p:animMotion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7" presetClass="emph" presetSubtype="0" repeatCount="indefinite" fill="remove" grpId="1" nodeType="withEffect">
                                  <p:stCondLst>
                                    <p:cond delay="1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56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157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158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875E-6 -1.48148E-6 L -0.05937 -1.48148E-6 C -0.08581 -1.48148E-6 -0.11862 -0.02569 -0.11862 -0.04629 L -0.11862 -0.09259 " pathEditMode="relative" rAng="0" ptsTypes="AAAA">
                                      <p:cBhvr>
                                        <p:cTn id="164" dur="1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37" y="-4630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04167E-6 3.7037E-6 L 0.0582 3.7037E-6 C 0.08425 3.7037E-6 0.11641 0.02592 0.11641 0.04699 L 0.11641 0.09421 " pathEditMode="relative" rAng="0" ptsTypes="AAAA">
                                      <p:cBhvr>
                                        <p:cTn id="169" dur="1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20" y="4699"/>
                                    </p:animMotion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66667E-6 0 L 0.05794 0 C 0.08386 0 0.11602 -0.02569 0.11602 -0.0463 L 0.11602 -0.09259 " pathEditMode="relative" rAng="0" ptsTypes="AAAA">
                                      <p:cBhvr>
                                        <p:cTn id="174" dur="1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94" y="-4630"/>
                                    </p:animMotion>
                                  </p:childTnLst>
                                </p:cTn>
                              </p:par>
                              <p:par>
                                <p:cTn id="175" presetID="8" presetClass="entr" presetSubtype="3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7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nodeType="withEffect">
                                  <p:stCondLst>
                                    <p:cond delay="26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2" presetClass="exit" presetSubtype="4" fill="hold" grpId="1" nodeType="withEffect">
                                  <p:stCondLst>
                                    <p:cond delay="3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2" dur="2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2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2" presetClass="exit" presetSubtype="4" fill="hold" grpId="2" nodeType="withEffect">
                                  <p:stCondLst>
                                    <p:cond delay="3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6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uiExpand="1" build="p" animBg="1"/>
      <p:bldP spid="33" grpId="0" animBg="1"/>
      <p:bldP spid="33" grpId="1" animBg="1"/>
      <p:bldP spid="34" grpId="0" uiExpand="1" build="p" animBg="1"/>
      <p:bldP spid="36" grpId="0" animBg="1"/>
      <p:bldP spid="36" grpId="1" animBg="1"/>
      <p:bldP spid="36" grpId="2" animBg="1"/>
      <p:bldP spid="38" grpId="0" animBg="1"/>
      <p:bldP spid="38" grpId="1" animBg="1"/>
      <p:bldP spid="38" grpId="2" animBg="1"/>
      <p:bldP spid="39" grpId="0" build="p" animBg="1"/>
      <p:bldP spid="15" grpId="0" animBg="1"/>
      <p:bldP spid="28" grpId="0" animBg="1"/>
      <p:bldP spid="42" grpId="0" uiExpand="1" build="p" animBg="1"/>
      <p:bldP spid="45" grpId="0" animBg="1"/>
      <p:bldP spid="45" grpId="1" animBg="1"/>
      <p:bldP spid="45" grpId="2" animBg="1"/>
      <p:bldP spid="47" grpId="0" uiExpand="1" build="p" animBg="1"/>
      <p:bldP spid="44" grpId="0" animBg="1"/>
      <p:bldP spid="44" grpId="1" animBg="1"/>
      <p:bldP spid="44" grpId="2" animBg="1"/>
      <p:bldP spid="57" grpId="0" animBg="1"/>
      <p:bldP spid="62" grpId="0" animBg="1"/>
      <p:bldP spid="62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70" grpId="0" animBg="1"/>
      <p:bldP spid="70" grpId="1" animBg="1"/>
      <p:bldP spid="70" grpId="2" animBg="1"/>
      <p:bldP spid="69" grpId="0" animBg="1"/>
      <p:bldP spid="48" grpId="1" animBg="1"/>
      <p:bldP spid="48" grpId="2" animBg="1"/>
      <p:bldP spid="48" grpId="3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0F8E88F-910C-410B-8DB6-544C9D4A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DE0A700-23B8-428A-9646-95B8449A9C9B}"/>
              </a:ext>
            </a:extLst>
          </p:cNvPr>
          <p:cNvSpPr/>
          <p:nvPr/>
        </p:nvSpPr>
        <p:spPr>
          <a:xfrm>
            <a:off x="0" y="1"/>
            <a:ext cx="12180399" cy="6857999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B6C3040C-82F4-49A0-AB27-731BD39540D5}"/>
              </a:ext>
            </a:extLst>
          </p:cNvPr>
          <p:cNvCxnSpPr>
            <a:cxnSpLocks/>
          </p:cNvCxnSpPr>
          <p:nvPr/>
        </p:nvCxnSpPr>
        <p:spPr>
          <a:xfrm>
            <a:off x="6246207" y="-551690"/>
            <a:ext cx="14405" cy="7762533"/>
          </a:xfrm>
          <a:prstGeom prst="line">
            <a:avLst/>
          </a:prstGeom>
          <a:ln w="6350"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C70E45C1-B982-4064-A6ED-845EF3EB60A4}"/>
              </a:ext>
            </a:extLst>
          </p:cNvPr>
          <p:cNvSpPr txBox="1"/>
          <p:nvPr/>
        </p:nvSpPr>
        <p:spPr>
          <a:xfrm>
            <a:off x="3526971" y="1506033"/>
            <a:ext cx="1646174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000" b="1" dirty="0" smtClean="0"/>
              <a:t>Economic Loss</a:t>
            </a:r>
            <a:endParaRPr lang="en-US" sz="1600" dirty="0">
              <a:latin typeface="Century Gothic" panose="020B0502020202020204" pitchFamily="34" charset="0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="" xmlns:a16="http://schemas.microsoft.com/office/drawing/2014/main" id="{D73E3306-FB8E-46ED-930D-1F3EDC4443E0}"/>
              </a:ext>
            </a:extLst>
          </p:cNvPr>
          <p:cNvCxnSpPr/>
          <p:nvPr/>
        </p:nvCxnSpPr>
        <p:spPr>
          <a:xfrm>
            <a:off x="5356860" y="1845116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iamond 32">
            <a:extLst>
              <a:ext uri="{FF2B5EF4-FFF2-40B4-BE49-F238E27FC236}">
                <a16:creationId xmlns="" xmlns:a16="http://schemas.microsoft.com/office/drawing/2014/main" id="{8BC45D36-291B-462D-B55A-01A4BF2B7531}"/>
              </a:ext>
            </a:extLst>
          </p:cNvPr>
          <p:cNvSpPr/>
          <p:nvPr/>
        </p:nvSpPr>
        <p:spPr>
          <a:xfrm>
            <a:off x="6147954" y="-251067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A905D634-5ED6-47BB-A866-5A88ACF4276D}"/>
              </a:ext>
            </a:extLst>
          </p:cNvPr>
          <p:cNvSpPr txBox="1"/>
          <p:nvPr/>
        </p:nvSpPr>
        <p:spPr>
          <a:xfrm>
            <a:off x="7351738" y="2286111"/>
            <a:ext cx="982365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000" b="1" dirty="0" smtClean="0"/>
              <a:t>Trade Loss</a:t>
            </a:r>
            <a:r>
              <a:rPr lang="en-US" sz="2000" dirty="0" smtClean="0">
                <a:solidFill>
                  <a:prstClr val="white"/>
                </a:solidFill>
                <a:latin typeface="Century Gothic" panose="020B0502020202020204" pitchFamily="34" charset="0"/>
              </a:rPr>
              <a:t>.</a:t>
            </a:r>
            <a:endParaRPr lang="en-US" sz="20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="" xmlns:a16="http://schemas.microsoft.com/office/drawing/2014/main" id="{BA766EA2-971C-40E2-BC3F-AE94F45ACC49}"/>
              </a:ext>
            </a:extLst>
          </p:cNvPr>
          <p:cNvCxnSpPr/>
          <p:nvPr/>
        </p:nvCxnSpPr>
        <p:spPr>
          <a:xfrm>
            <a:off x="6248400" y="2619424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Diamond 35">
            <a:extLst>
              <a:ext uri="{FF2B5EF4-FFF2-40B4-BE49-F238E27FC236}">
                <a16:creationId xmlns="" xmlns:a16="http://schemas.microsoft.com/office/drawing/2014/main" id="{6AF2A1A2-88B7-46A5-A3DA-C5D6314F6C4A}"/>
              </a:ext>
            </a:extLst>
          </p:cNvPr>
          <p:cNvSpPr/>
          <p:nvPr/>
        </p:nvSpPr>
        <p:spPr>
          <a:xfrm>
            <a:off x="5263984" y="1750079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Connector 36">
            <a:extLst>
              <a:ext uri="{FF2B5EF4-FFF2-40B4-BE49-F238E27FC236}">
                <a16:creationId xmlns="" xmlns:a16="http://schemas.microsoft.com/office/drawing/2014/main" id="{5BCA2A0C-623C-4EAA-BD7D-D77DFFADB52C}"/>
              </a:ext>
            </a:extLst>
          </p:cNvPr>
          <p:cNvCxnSpPr/>
          <p:nvPr/>
        </p:nvCxnSpPr>
        <p:spPr>
          <a:xfrm>
            <a:off x="5361097" y="3358003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Diamond 37">
            <a:extLst>
              <a:ext uri="{FF2B5EF4-FFF2-40B4-BE49-F238E27FC236}">
                <a16:creationId xmlns="" xmlns:a16="http://schemas.microsoft.com/office/drawing/2014/main" id="{5D7F4E78-AA5E-4D6C-ADC7-D4155DEBC745}"/>
              </a:ext>
            </a:extLst>
          </p:cNvPr>
          <p:cNvSpPr/>
          <p:nvPr/>
        </p:nvSpPr>
        <p:spPr>
          <a:xfrm>
            <a:off x="7040288" y="2522799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1A38621B-3775-4096-A3F3-0E3D3D08EC70}"/>
              </a:ext>
            </a:extLst>
          </p:cNvPr>
          <p:cNvSpPr txBox="1"/>
          <p:nvPr/>
        </p:nvSpPr>
        <p:spPr>
          <a:xfrm>
            <a:off x="3526972" y="3143639"/>
            <a:ext cx="162004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r"/>
            <a:r>
              <a:rPr lang="en-US" sz="2000" b="1" dirty="0" smtClean="0"/>
              <a:t>Cultural Loss</a:t>
            </a:r>
            <a:endParaRPr lang="en-US" sz="20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="" xmlns:a16="http://schemas.microsoft.com/office/drawing/2014/main" id="{D298DB77-2B18-4072-BBB3-2E4D7383814C}"/>
              </a:ext>
            </a:extLst>
          </p:cNvPr>
          <p:cNvGrpSpPr/>
          <p:nvPr/>
        </p:nvGrpSpPr>
        <p:grpSpPr>
          <a:xfrm>
            <a:off x="4164027" y="-198848"/>
            <a:ext cx="4178764" cy="1544321"/>
            <a:chOff x="4396277" y="-234048"/>
            <a:chExt cx="3258013" cy="1544321"/>
          </a:xfrm>
        </p:grpSpPr>
        <p:sp>
          <p:nvSpPr>
            <p:cNvPr id="24" name="Rectangle 23">
              <a:extLst>
                <a:ext uri="{FF2B5EF4-FFF2-40B4-BE49-F238E27FC236}">
                  <a16:creationId xmlns="" xmlns:a16="http://schemas.microsoft.com/office/drawing/2014/main" id="{B0B94DA7-1BFA-43C5-AB27-D2F956217023}"/>
                </a:ext>
              </a:extLst>
            </p:cNvPr>
            <p:cNvSpPr/>
            <p:nvPr/>
          </p:nvSpPr>
          <p:spPr>
            <a:xfrm>
              <a:off x="4396277" y="-35200"/>
              <a:ext cx="3237394" cy="1345473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ECE7995D-DD46-44A7-B2E6-1C27C804F71C}"/>
                </a:ext>
              </a:extLst>
            </p:cNvPr>
            <p:cNvSpPr txBox="1"/>
            <p:nvPr/>
          </p:nvSpPr>
          <p:spPr>
            <a:xfrm>
              <a:off x="4416896" y="119771"/>
              <a:ext cx="3237394" cy="1077218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>
              <a:spAutoFit/>
            </a:bodyPr>
            <a:lstStyle/>
            <a:p>
              <a:pPr lvl="0" algn="ctr"/>
              <a:r>
                <a:rPr lang="en-US" sz="3200" dirty="0" smtClean="0">
                  <a:solidFill>
                    <a:prstClr val="white"/>
                  </a:solidFill>
                  <a:latin typeface="Century Gothic" panose="020B0502020202020204" pitchFamily="34" charset="0"/>
                </a:rPr>
                <a:t>Losses in Various Sectors</a:t>
              </a:r>
              <a:endParaRPr lang="en-US" sz="3200" dirty="0">
                <a:solidFill>
                  <a:prstClr val="white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="" xmlns:a16="http://schemas.microsoft.com/office/drawing/2014/main" id="{37448FC4-85FD-4AB0-9B00-8DB63D5DF85A}"/>
                </a:ext>
              </a:extLst>
            </p:cNvPr>
            <p:cNvSpPr/>
            <p:nvPr/>
          </p:nvSpPr>
          <p:spPr>
            <a:xfrm>
              <a:off x="6391745" y="-234048"/>
              <a:ext cx="144027" cy="1323439"/>
            </a:xfrm>
            <a:prstGeom prst="rect">
              <a:avLst/>
            </a:prstGeom>
            <a:ln w="3175">
              <a:noFill/>
            </a:ln>
          </p:spPr>
          <p:txBody>
            <a:bodyPr wrap="none">
              <a:spAutoFit/>
            </a:bodyPr>
            <a:lstStyle/>
            <a:p>
              <a:endParaRPr lang="en-US" sz="8000" dirty="0"/>
            </a:p>
          </p:txBody>
        </p:sp>
      </p:grpSp>
      <p:sp>
        <p:nvSpPr>
          <p:cNvPr id="15" name="Flowchart: Connector 14">
            <a:extLst>
              <a:ext uri="{FF2B5EF4-FFF2-40B4-BE49-F238E27FC236}">
                <a16:creationId xmlns="" xmlns:a16="http://schemas.microsoft.com/office/drawing/2014/main" id="{24FA9771-E86F-42B0-8704-9AD5454DF312}"/>
              </a:ext>
            </a:extLst>
          </p:cNvPr>
          <p:cNvSpPr/>
          <p:nvPr/>
        </p:nvSpPr>
        <p:spPr>
          <a:xfrm>
            <a:off x="4113150" y="-46276"/>
            <a:ext cx="114300" cy="1143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lowchart: Connector 27">
            <a:extLst>
              <a:ext uri="{FF2B5EF4-FFF2-40B4-BE49-F238E27FC236}">
                <a16:creationId xmlns="" xmlns:a16="http://schemas.microsoft.com/office/drawing/2014/main" id="{B082E390-88D2-4A23-B4A5-B7315DE61431}"/>
              </a:ext>
            </a:extLst>
          </p:cNvPr>
          <p:cNvSpPr/>
          <p:nvPr/>
        </p:nvSpPr>
        <p:spPr>
          <a:xfrm>
            <a:off x="4113150" y="-46276"/>
            <a:ext cx="114300" cy="114300"/>
          </a:xfrm>
          <a:prstGeom prst="flowChartConnector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DDC1CCC6-8EEF-4DA5-B745-165D454F4B33}"/>
              </a:ext>
            </a:extLst>
          </p:cNvPr>
          <p:cNvSpPr txBox="1"/>
          <p:nvPr/>
        </p:nvSpPr>
        <p:spPr>
          <a:xfrm>
            <a:off x="7377864" y="3879644"/>
            <a:ext cx="179226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/>
            <a:r>
              <a:rPr lang="en-US" sz="2000" b="1" dirty="0" smtClean="0"/>
              <a:t>Education Loss</a:t>
            </a:r>
            <a:endParaRPr lang="en-US" sz="20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="" xmlns:a16="http://schemas.microsoft.com/office/drawing/2014/main" id="{76AF68A7-D38B-4C9E-AFD6-782601C462DF}"/>
              </a:ext>
            </a:extLst>
          </p:cNvPr>
          <p:cNvCxnSpPr/>
          <p:nvPr/>
        </p:nvCxnSpPr>
        <p:spPr>
          <a:xfrm>
            <a:off x="6257700" y="4139557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Diamond 44">
            <a:extLst>
              <a:ext uri="{FF2B5EF4-FFF2-40B4-BE49-F238E27FC236}">
                <a16:creationId xmlns="" xmlns:a16="http://schemas.microsoft.com/office/drawing/2014/main" id="{08E58E28-49E9-4E93-B293-D23815BEF92C}"/>
              </a:ext>
            </a:extLst>
          </p:cNvPr>
          <p:cNvSpPr/>
          <p:nvPr/>
        </p:nvSpPr>
        <p:spPr>
          <a:xfrm>
            <a:off x="5263984" y="3258565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="" xmlns:a16="http://schemas.microsoft.com/office/drawing/2014/main" id="{8914F945-D339-4A30-9C2E-22062DD0CA38}"/>
              </a:ext>
            </a:extLst>
          </p:cNvPr>
          <p:cNvCxnSpPr/>
          <p:nvPr/>
        </p:nvCxnSpPr>
        <p:spPr>
          <a:xfrm>
            <a:off x="5361097" y="4869302"/>
            <a:ext cx="888512" cy="0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9A53BC94-5EF3-47D2-A555-5C8E9B8ADEAF}"/>
              </a:ext>
            </a:extLst>
          </p:cNvPr>
          <p:cNvSpPr txBox="1"/>
          <p:nvPr/>
        </p:nvSpPr>
        <p:spPr>
          <a:xfrm>
            <a:off x="2299064" y="4650377"/>
            <a:ext cx="2926333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000" b="1" dirty="0" smtClean="0"/>
              <a:t>Religious Loss</a:t>
            </a:r>
            <a:endParaRPr lang="en-US" sz="2000" b="1" dirty="0"/>
          </a:p>
        </p:txBody>
      </p:sp>
      <p:sp>
        <p:nvSpPr>
          <p:cNvPr id="44" name="Diamond 43">
            <a:extLst>
              <a:ext uri="{FF2B5EF4-FFF2-40B4-BE49-F238E27FC236}">
                <a16:creationId xmlns="" xmlns:a16="http://schemas.microsoft.com/office/drawing/2014/main" id="{63AD658A-041C-483B-888A-404A6AC11F40}"/>
              </a:ext>
            </a:extLst>
          </p:cNvPr>
          <p:cNvSpPr/>
          <p:nvPr/>
        </p:nvSpPr>
        <p:spPr>
          <a:xfrm>
            <a:off x="7049588" y="4039757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="" xmlns:a16="http://schemas.microsoft.com/office/drawing/2014/main" id="{043939E4-5383-4307-B045-2E41524123B9}"/>
              </a:ext>
            </a:extLst>
          </p:cNvPr>
          <p:cNvSpPr/>
          <p:nvPr/>
        </p:nvSpPr>
        <p:spPr>
          <a:xfrm>
            <a:off x="7311438" y="5524050"/>
            <a:ext cx="181953" cy="1323439"/>
          </a:xfrm>
          <a:prstGeom prst="rect">
            <a:avLst/>
          </a:prstGeom>
          <a:ln w="3175">
            <a:noFill/>
          </a:ln>
        </p:spPr>
        <p:txBody>
          <a:bodyPr wrap="none">
            <a:spAutoFit/>
          </a:bodyPr>
          <a:lstStyle/>
          <a:p>
            <a:endParaRPr lang="en-US" sz="8000" dirty="0"/>
          </a:p>
        </p:txBody>
      </p:sp>
      <p:sp>
        <p:nvSpPr>
          <p:cNvPr id="57" name="Oval 56">
            <a:extLst>
              <a:ext uri="{FF2B5EF4-FFF2-40B4-BE49-F238E27FC236}">
                <a16:creationId xmlns="" xmlns:a16="http://schemas.microsoft.com/office/drawing/2014/main" id="{2DE11205-0195-4EEF-80E5-C40AAFB5AE30}"/>
              </a:ext>
            </a:extLst>
          </p:cNvPr>
          <p:cNvSpPr/>
          <p:nvPr/>
        </p:nvSpPr>
        <p:spPr>
          <a:xfrm>
            <a:off x="6158454" y="5453817"/>
            <a:ext cx="210003" cy="21000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>
            <a:extLst>
              <a:ext uri="{FF2B5EF4-FFF2-40B4-BE49-F238E27FC236}">
                <a16:creationId xmlns="" xmlns:a16="http://schemas.microsoft.com/office/drawing/2014/main" id="{F8534F49-6E66-421D-93A4-B4889E98B39E}"/>
              </a:ext>
            </a:extLst>
          </p:cNvPr>
          <p:cNvSpPr/>
          <p:nvPr/>
        </p:nvSpPr>
        <p:spPr>
          <a:xfrm>
            <a:off x="6205248" y="5704237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="" xmlns:a16="http://schemas.microsoft.com/office/drawing/2014/main" id="{3379ABAA-42E8-4D5E-B088-F5774CD3FE4E}"/>
              </a:ext>
            </a:extLst>
          </p:cNvPr>
          <p:cNvSpPr/>
          <p:nvPr/>
        </p:nvSpPr>
        <p:spPr>
          <a:xfrm>
            <a:off x="6156867" y="6578161"/>
            <a:ext cx="210003" cy="21000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="" xmlns:a16="http://schemas.microsoft.com/office/drawing/2014/main" id="{71A49536-1D61-4099-91FA-3B1DA3EE8E19}"/>
              </a:ext>
            </a:extLst>
          </p:cNvPr>
          <p:cNvSpPr/>
          <p:nvPr/>
        </p:nvSpPr>
        <p:spPr>
          <a:xfrm>
            <a:off x="6205248" y="6415471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="" xmlns:a16="http://schemas.microsoft.com/office/drawing/2014/main" id="{4518095A-840E-4EBA-8EA7-6493335E8547}"/>
              </a:ext>
            </a:extLst>
          </p:cNvPr>
          <p:cNvSpPr/>
          <p:nvPr/>
        </p:nvSpPr>
        <p:spPr>
          <a:xfrm>
            <a:off x="6199253" y="5703780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="" xmlns:a16="http://schemas.microsoft.com/office/drawing/2014/main" id="{BBB9BAD2-91E1-4853-AA47-A117AB93DE4A}"/>
              </a:ext>
            </a:extLst>
          </p:cNvPr>
          <p:cNvSpPr/>
          <p:nvPr/>
        </p:nvSpPr>
        <p:spPr>
          <a:xfrm>
            <a:off x="6203241" y="6415014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Diamond 69">
            <a:extLst>
              <a:ext uri="{FF2B5EF4-FFF2-40B4-BE49-F238E27FC236}">
                <a16:creationId xmlns="" xmlns:a16="http://schemas.microsoft.com/office/drawing/2014/main" id="{FB4D3787-FF97-470F-90FD-1223BA8CA5EC}"/>
              </a:ext>
            </a:extLst>
          </p:cNvPr>
          <p:cNvSpPr/>
          <p:nvPr/>
        </p:nvSpPr>
        <p:spPr>
          <a:xfrm>
            <a:off x="6165245" y="6586539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="" xmlns:a16="http://schemas.microsoft.com/office/drawing/2014/main" id="{0FC659DA-2A82-4B14-9029-5595A7DC3E73}"/>
              </a:ext>
            </a:extLst>
          </p:cNvPr>
          <p:cNvSpPr/>
          <p:nvPr/>
        </p:nvSpPr>
        <p:spPr>
          <a:xfrm>
            <a:off x="3156381" y="5825250"/>
            <a:ext cx="6177393" cy="58477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EBB68055-AD68-413D-B67A-7DEE79137A3E}"/>
              </a:ext>
            </a:extLst>
          </p:cNvPr>
          <p:cNvSpPr txBox="1"/>
          <p:nvPr/>
        </p:nvSpPr>
        <p:spPr>
          <a:xfrm>
            <a:off x="3086158" y="5879328"/>
            <a:ext cx="6312124" cy="461665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They replaced everything as a joke</a:t>
            </a:r>
            <a:endParaRPr lang="en-US" sz="2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8" name="Diamond 47">
            <a:extLst>
              <a:ext uri="{FF2B5EF4-FFF2-40B4-BE49-F238E27FC236}">
                <a16:creationId xmlns="" xmlns:a16="http://schemas.microsoft.com/office/drawing/2014/main" id="{41EA213D-FB34-4584-A716-A872236078D9}"/>
              </a:ext>
            </a:extLst>
          </p:cNvPr>
          <p:cNvSpPr/>
          <p:nvPr/>
        </p:nvSpPr>
        <p:spPr>
          <a:xfrm>
            <a:off x="5263984" y="4769864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31151587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0" presetClass="path" presetSubtype="0" repeatCount="200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70833E-6 -3.7037E-7 L 0.16927 -3.7037E-7 C 0.24544 -3.7037E-7 0.33242 0.00602 0.33893 0.03542 C 0.34088 0.06204 0.33971 0.09144 0.33971 0.12014 " pathEditMode="relative" rAng="0" ptsTypes="AAAA">
                                      <p:cBhvr>
                                        <p:cTn id="12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005" y="599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6" presetClass="path" presetSubtype="0" repeatCount="200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70833E-6 -3.7037E-7 C 2.70833E-6 0.01875 -0.00052 0.07778 0.00026 0.10579 C 0.00117 0.13426 0.09375 0.12338 0.17005 0.12338 C 0.22682 0.12338 0.28294 0.11921 0.3401 0.11921 " pathEditMode="relative" rAng="0" ptsTypes="AAAA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92" y="625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3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08333E-7 -2.59259E-6 C 2.08333E-7 0.04468 0.00039 0.09398 0.00039 0.14306 C 0.00013 0.18472 0.00078 0.23912 -0.00013 0.27408 C -0.00117 0.29838 -0.00065 0.29028 -0.00794 0.29213 C -0.01523 0.29375 -0.02617 0.29514 -0.03737 0.29514 C -0.04948 0.29514 -0.06107 0.29097 -0.07266 0.29097 " pathEditMode="relative" rAng="0" ptsTypes="AAAAAA">
                                      <p:cBhvr>
                                        <p:cTn id="16" dur="1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20" y="1474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1" nodeType="withEffect">
                                  <p:stCondLst>
                                    <p:cond delay="20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21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22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23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3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3.7037E-6 L -3.125E-6 0.00046 C 0.00091 3.7037E-6 0.00209 -0.00047 0.00326 -0.00047 C 0.00521 -0.00047 0.00729 0.00046 0.00925 0.00092 C 0.01016 0.00092 0.01133 0.00115 0.01237 0.00139 L 0.06042 0.00092 C 0.06459 0.00092 0.07136 -0.00463 0.07279 0.00139 C 0.07683 0.01944 0.07292 0.03981 0.07305 0.05902 C 0.07318 0.06018 0.07344 0.06157 0.07357 0.06296 C 0.07409 0.06967 0.07357 0.0662 0.07435 0.0706 C 0.07409 0.07314 0.07409 0.07523 0.07383 0.07754 C 0.07227 0.09838 0.07383 0.07314 0.07279 0.09143 C 0.07318 0.11713 0.06862 0.11064 0.08229 0.11296 C 0.08282 0.11296 0.08308 0.11342 0.0836 0.11389 C 0.08672 0.11342 0.08998 0.11296 0.09323 0.11296 L 0.13086 0.1125 C 0.13138 0.11226 0.13177 0.11111 0.13243 0.11111 C 0.13672 0.11088 0.14128 0.11111 0.14571 0.11111 L 0.14571 0.1118 " pathEditMode="relative" rAng="0" ptsTypes="AAAAAAAAAAAAAAAAAAA">
                                      <p:cBhvr>
                                        <p:cTn id="38" dur="1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9" y="560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7" presetClass="emph" presetSubtype="0" repeatCount="indefinite" fill="remove" grpId="2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44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45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46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37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0.00047 L 3.33333E-6 -0.00024 C -0.00183 -0.00047 -0.00339 -0.00047 -0.00495 -0.00047 C -0.00599 -0.00047 -0.0069 4.81481E-6 -0.00808 0.00023 L -0.07344 0.00138 C -0.07344 0.01666 -0.07357 0.0324 -0.0737 0.04768 C -0.07396 0.05023 -0.07409 0.05231 -0.07422 0.05555 C -0.07435 0.0581 -0.07448 0.06203 -0.07448 0.06527 C -0.07474 0.07453 -0.07474 0.08425 -0.075 0.09398 C -0.075 0.09467 -0.07526 0.09513 -0.07526 0.09583 C -0.07552 0.09907 -0.07526 0.10208 -0.07578 0.10486 C -0.07578 0.10555 -0.07644 0.10555 -0.07683 0.10601 C -0.07761 0.10625 -0.07904 0.10671 -0.07969 0.10717 C -0.08047 0.1074 -0.08112 0.10787 -0.08203 0.10787 C -0.08282 0.1081 -0.08373 0.10856 -0.08464 0.10879 C -0.08594 0.10879 -0.08737 0.10879 -0.08854 0.10925 C -0.08959 0.10925 -0.0905 0.10949 -0.09154 0.11064 L -0.13959 0.10925 C -0.14011 0.10902 -0.1405 0.10879 -0.14115 0.10879 C -0.14193 0.1081 -0.14284 0.10787 -0.14375 0.10787 C -0.14506 0.10787 -0.14636 0.10787 -0.14753 0.10787 L -0.14688 0.10879 L -0.1461 0.10787 " pathEditMode="relative" rAng="0" ptsTypes="AAAAAAAAAAAAAAAAAAAAAAA">
                                      <p:cBhvr>
                                        <p:cTn id="61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5556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27" presetClass="emph" presetSubtype="0" repeatCount="indefinite" fill="remove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7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68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69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0" dur="37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5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9 0.00069 L -0.00039 0.00115 C 0.00053 0.00069 0.0017 0.00023 0.00287 0.00023 C 0.00482 0.00023 0.00691 0.00115 0.00886 0.00162 C 0.00977 0.00162 0.01094 0.00185 0.01198 0.00208 L 0.06029 0.00162 C 0.06446 0.00162 0.07123 -0.00417 0.07266 0.00208 C 0.07683 0.0206 0.07292 0.04143 0.07305 0.06111 C 0.07318 0.06227 0.07344 0.06365 0.07357 0.06504 C 0.07409 0.07199 0.07357 0.06852 0.07435 0.07291 C 0.07409 0.07546 0.07409 0.07754 0.07383 0.08009 C 0.07214 0.10139 0.07383 0.07546 0.07266 0.09421 C 0.07318 0.1206 0.06849 0.11389 0.0823 0.1162 C 0.08282 0.1162 0.08308 0.11666 0.0836 0.11736 C 0.08672 0.11666 0.08998 0.1162 0.09323 0.1162 L 0.13112 0.11574 C 0.13164 0.11551 0.13204 0.11435 0.13269 0.11435 C 0.13698 0.11412 0.14154 0.11435 0.1461 0.11435 L 0.1461 0.11504 " pathEditMode="relative" rAng="0" ptsTypes="AAAAAAAAAAAAAAAAAAA">
                                      <p:cBhvr>
                                        <p:cTn id="84" dur="1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18" y="5741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500"/>
                            </p:stCondLst>
                            <p:childTnLst>
                              <p:par>
                                <p:cTn id="89" presetID="27" presetClass="emph" presetSubtype="0" repeatCount="indefinite" fill="remove" grpId="2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90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91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92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" dur="37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250"/>
                                        <p:tgtEl>
                                          <p:spTgt spid="4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5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0.00046 L 2.29167E-6 -0.00023 C -0.00183 -0.00046 -0.00339 -0.00046 -0.00495 -0.00046 C -0.00599 -0.00046 -0.0069 0 -0.00808 0.00023 L -0.07344 0.00139 C -0.07344 0.01667 -0.07357 0.03241 -0.0737 0.04769 C -0.07396 0.05023 -0.07409 0.05231 -0.07422 0.05556 C -0.07435 0.0581 -0.07448 0.06204 -0.07448 0.06528 C -0.07474 0.07454 -0.07474 0.08426 -0.075 0.09398 C -0.075 0.09468 -0.07526 0.09514 -0.07526 0.09583 C -0.07552 0.09907 -0.07526 0.10208 -0.07578 0.10486 C -0.07578 0.10556 -0.07643 0.10556 -0.07683 0.10602 C -0.07761 0.10625 -0.07904 0.10671 -0.07969 0.10718 C -0.08047 0.10741 -0.08112 0.10787 -0.08203 0.10787 C -0.08281 0.1081 -0.08373 0.10856 -0.08464 0.1088 C -0.08594 0.1088 -0.08737 0.1088 -0.08854 0.10926 C -0.08959 0.10926 -0.0905 0.10949 -0.09154 0.11065 L -0.13959 0.10926 C -0.14011 0.10903 -0.1405 0.1088 -0.14115 0.1088 C -0.14193 0.1081 -0.14284 0.10787 -0.14375 0.10787 C -0.14505 0.10787 -0.14636 0.10787 -0.14753 0.10787 L -0.14688 0.1088 L -0.1461 0.10787 " pathEditMode="relative" rAng="0" ptsTypes="AAAAAAAAAAAAAAAAAAAAAAA">
                                      <p:cBhvr>
                                        <p:cTn id="107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83" y="5556"/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22" presetClass="entr" presetSubtype="2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0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12" presetID="27" presetClass="emph" presetSubtype="0" repeatCount="indefinite" fill="remove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13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114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115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37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250"/>
                                        <p:tgtEl>
                                          <p:spTgt spid="4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25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7" presetClass="emph" presetSubtype="0" repeatCount="indefinite" fill="remove" grpId="1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29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130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131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2" dur="37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5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78 0.00046 L 0.06276 0.00093 C 0.07917 0.00093 0.07318 0.01204 0.07318 0.03472 C 0.07318 0.05139 0.07396 0.08333 0.07396 0.1 " pathEditMode="relative" rAng="0" ptsTypes="AAAA">
                                      <p:cBhvr>
                                        <p:cTn id="134" dur="1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72" y="4977"/>
                                    </p:animMotion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875E-6 2.22222E-6 L -0.12773 2.22222E-6 C -0.18463 2.22222E-6 -0.25482 0.025 -0.25482 0.04606 L -0.25482 0.09305 " pathEditMode="relative" rAng="0" ptsTypes="AAAA">
                                      <p:cBhvr>
                                        <p:cTn id="142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747" y="4653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7" presetClass="emph" presetSubtype="0" repeatCount="indefinite" fill="remove" grpId="1" nodeType="withEffect">
                                  <p:stCondLst>
                                    <p:cond delay="150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49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150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151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2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875E-6 -1.48148E-6 L -0.1276 -1.48148E-6 C -0.18424 -1.48148E-6 -0.25443 -0.02569 -0.25443 -0.04629 L -0.25443 -0.09259 " pathEditMode="relative" rAng="0" ptsTypes="AAAA">
                                      <p:cBhvr>
                                        <p:cTn id="157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721" y="-4630"/>
                                    </p:animMotion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00052 0.00092 L 0.12682 0.00092 C 0.18346 0.00092 0.25339 0.02662 0.25339 0.04745 L 0.25339 0.09467 " pathEditMode="relative" rAng="0" ptsTypes="AAAA">
                                      <p:cBhvr>
                                        <p:cTn id="162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43" y="4676"/>
                                    </p:animMotion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50" presetClass="path" presetSubtype="0" accel="50000" decel="5000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1.66667E-6 0 L 0.12565 0 C 0.18203 0 0.25195 -0.02569 0.25195 -0.0463 L 0.25195 -0.09259 " pathEditMode="relative" rAng="0" ptsTypes="AAAA">
                                      <p:cBhvr>
                                        <p:cTn id="167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91" y="-4630"/>
                                    </p:animMotion>
                                  </p:childTnLst>
                                </p:cTn>
                              </p:par>
                              <p:par>
                                <p:cTn id="168" presetID="8" presetClass="entr" presetSubtype="32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170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nodeType="withEffect">
                                  <p:stCondLst>
                                    <p:cond delay="2600"/>
                                  </p:stCondLst>
                                  <p:iterate type="lt">
                                    <p:tmPct val="5455"/>
                                  </p:iterate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" presetClass="exit" presetSubtype="4" fill="hold" grpId="1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5" dur="2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2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2" presetClass="exit" presetSubtype="4" fill="hold" grpId="2" nodeType="withEffect">
                                  <p:stCondLst>
                                    <p:cond delay="4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9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uiExpand="1" build="p" animBg="1"/>
      <p:bldP spid="33" grpId="0" animBg="1"/>
      <p:bldP spid="33" grpId="1" animBg="1"/>
      <p:bldP spid="34" grpId="0" uiExpand="1" build="p" animBg="1"/>
      <p:bldP spid="36" grpId="0" animBg="1"/>
      <p:bldP spid="36" grpId="1" animBg="1"/>
      <p:bldP spid="36" grpId="2" animBg="1"/>
      <p:bldP spid="38" grpId="0" animBg="1"/>
      <p:bldP spid="38" grpId="1" animBg="1"/>
      <p:bldP spid="38" grpId="2" animBg="1"/>
      <p:bldP spid="39" grpId="0" uiExpand="1" build="p" animBg="1"/>
      <p:bldP spid="15" grpId="0" animBg="1"/>
      <p:bldP spid="28" grpId="0" animBg="1"/>
      <p:bldP spid="42" grpId="0" uiExpand="1" build="p" animBg="1"/>
      <p:bldP spid="45" grpId="0" animBg="1"/>
      <p:bldP spid="45" grpId="1" animBg="1"/>
      <p:bldP spid="45" grpId="2" animBg="1"/>
      <p:bldP spid="47" grpId="0" uiExpand="1" build="p" animBg="1"/>
      <p:bldP spid="44" grpId="0" animBg="1"/>
      <p:bldP spid="44" grpId="1" animBg="1"/>
      <p:bldP spid="44" grpId="2" animBg="1"/>
      <p:bldP spid="57" grpId="0" animBg="1"/>
      <p:bldP spid="62" grpId="0" animBg="1"/>
      <p:bldP spid="62" grpId="1" animBg="1"/>
      <p:bldP spid="64" grpId="0" animBg="1"/>
      <p:bldP spid="64" grpId="1" animBg="1"/>
      <p:bldP spid="65" grpId="0" animBg="1"/>
      <p:bldP spid="65" grpId="1" animBg="1"/>
      <p:bldP spid="66" grpId="0" animBg="1"/>
      <p:bldP spid="66" grpId="1" animBg="1"/>
      <p:bldP spid="67" grpId="0" animBg="1"/>
      <p:bldP spid="67" grpId="1" animBg="1"/>
      <p:bldP spid="70" grpId="0" animBg="1"/>
      <p:bldP spid="70" grpId="1" animBg="1"/>
      <p:bldP spid="70" grpId="2" animBg="1"/>
      <p:bldP spid="69" grpId="0" animBg="1"/>
      <p:bldP spid="48" grpId="0" animBg="1"/>
      <p:bldP spid="48" grpId="1" animBg="1"/>
      <p:bldP spid="48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0F8E88F-910C-410B-8DB6-544C9D4A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1999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DE0A700-23B8-428A-9646-95B8449A9C9B}"/>
              </a:ext>
            </a:extLst>
          </p:cNvPr>
          <p:cNvSpPr/>
          <p:nvPr/>
        </p:nvSpPr>
        <p:spPr>
          <a:xfrm>
            <a:off x="0" y="0"/>
            <a:ext cx="12180399" cy="6858000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="" xmlns:a16="http://schemas.microsoft.com/office/drawing/2014/main" id="{61D8681E-935D-4521-A358-0456C77B45F0}"/>
              </a:ext>
            </a:extLst>
          </p:cNvPr>
          <p:cNvCxnSpPr>
            <a:cxnSpLocks/>
          </p:cNvCxnSpPr>
          <p:nvPr/>
        </p:nvCxnSpPr>
        <p:spPr>
          <a:xfrm>
            <a:off x="6096000" y="3495473"/>
            <a:ext cx="0" cy="1533589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lowchart: Connector 32">
            <a:extLst>
              <a:ext uri="{FF2B5EF4-FFF2-40B4-BE49-F238E27FC236}">
                <a16:creationId xmlns="" xmlns:a16="http://schemas.microsoft.com/office/drawing/2014/main" id="{23340B18-1404-4F99-9906-9943785A3861}"/>
              </a:ext>
            </a:extLst>
          </p:cNvPr>
          <p:cNvSpPr/>
          <p:nvPr/>
        </p:nvSpPr>
        <p:spPr>
          <a:xfrm>
            <a:off x="6028986" y="3368684"/>
            <a:ext cx="126789" cy="126789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B6C3040C-82F4-49A0-AB27-731BD39540D5}"/>
              </a:ext>
            </a:extLst>
          </p:cNvPr>
          <p:cNvCxnSpPr>
            <a:cxnSpLocks/>
          </p:cNvCxnSpPr>
          <p:nvPr/>
        </p:nvCxnSpPr>
        <p:spPr>
          <a:xfrm>
            <a:off x="3085375" y="3429000"/>
            <a:ext cx="5967262" cy="0"/>
          </a:xfrm>
          <a:prstGeom prst="line">
            <a:avLst/>
          </a:prstGeom>
          <a:ln w="6350"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="" xmlns:a16="http://schemas.microsoft.com/office/drawing/2014/main" id="{3379ABAA-42E8-4D5E-B088-F5774CD3FE4E}"/>
              </a:ext>
            </a:extLst>
          </p:cNvPr>
          <p:cNvSpPr/>
          <p:nvPr/>
        </p:nvSpPr>
        <p:spPr>
          <a:xfrm>
            <a:off x="5987281" y="3872638"/>
            <a:ext cx="210003" cy="21000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="" xmlns:a16="http://schemas.microsoft.com/office/drawing/2014/main" id="{71A49536-1D61-4099-91FA-3B1DA3EE8E19}"/>
              </a:ext>
            </a:extLst>
          </p:cNvPr>
          <p:cNvSpPr/>
          <p:nvPr/>
        </p:nvSpPr>
        <p:spPr>
          <a:xfrm>
            <a:off x="6035662" y="3709948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="" xmlns:a16="http://schemas.microsoft.com/office/drawing/2014/main" id="{BBB9BAD2-91E1-4853-AA47-A117AB93DE4A}"/>
              </a:ext>
            </a:extLst>
          </p:cNvPr>
          <p:cNvSpPr/>
          <p:nvPr/>
        </p:nvSpPr>
        <p:spPr>
          <a:xfrm>
            <a:off x="6033655" y="3715841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Diamond 69">
            <a:extLst>
              <a:ext uri="{FF2B5EF4-FFF2-40B4-BE49-F238E27FC236}">
                <a16:creationId xmlns="" xmlns:a16="http://schemas.microsoft.com/office/drawing/2014/main" id="{FB4D3787-FF97-470F-90FD-1223BA8CA5EC}"/>
              </a:ext>
            </a:extLst>
          </p:cNvPr>
          <p:cNvSpPr/>
          <p:nvPr/>
        </p:nvSpPr>
        <p:spPr>
          <a:xfrm>
            <a:off x="5995659" y="3881016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="" xmlns:a16="http://schemas.microsoft.com/office/drawing/2014/main" id="{FD03BF75-8138-4BC4-BA3F-50A3A4FA525C}"/>
              </a:ext>
            </a:extLst>
          </p:cNvPr>
          <p:cNvCxnSpPr>
            <a:cxnSpLocks/>
          </p:cNvCxnSpPr>
          <p:nvPr/>
        </p:nvCxnSpPr>
        <p:spPr>
          <a:xfrm>
            <a:off x="3085375" y="2377577"/>
            <a:ext cx="0" cy="1051423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="" xmlns:a16="http://schemas.microsoft.com/office/drawing/2014/main" id="{66488250-7CD5-443E-8AFB-28D98D95E6C9}"/>
              </a:ext>
            </a:extLst>
          </p:cNvPr>
          <p:cNvCxnSpPr>
            <a:cxnSpLocks/>
          </p:cNvCxnSpPr>
          <p:nvPr/>
        </p:nvCxnSpPr>
        <p:spPr>
          <a:xfrm>
            <a:off x="9052637" y="2377577"/>
            <a:ext cx="0" cy="1051423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A385D41E-35D1-4023-BAF6-5D00CEB259EE}"/>
              </a:ext>
            </a:extLst>
          </p:cNvPr>
          <p:cNvGrpSpPr/>
          <p:nvPr/>
        </p:nvGrpSpPr>
        <p:grpSpPr>
          <a:xfrm>
            <a:off x="5978298" y="-270640"/>
            <a:ext cx="210003" cy="210003"/>
            <a:chOff x="5979245" y="-311307"/>
            <a:chExt cx="210003" cy="210003"/>
          </a:xfrm>
        </p:grpSpPr>
        <p:sp>
          <p:nvSpPr>
            <p:cNvPr id="60" name="Oval 59">
              <a:extLst>
                <a:ext uri="{FF2B5EF4-FFF2-40B4-BE49-F238E27FC236}">
                  <a16:creationId xmlns="" xmlns:a16="http://schemas.microsoft.com/office/drawing/2014/main" id="{78A70B25-F2ED-464E-A787-6CAF9BE4920B}"/>
                </a:ext>
              </a:extLst>
            </p:cNvPr>
            <p:cNvSpPr/>
            <p:nvPr/>
          </p:nvSpPr>
          <p:spPr>
            <a:xfrm>
              <a:off x="5979245" y="-311307"/>
              <a:ext cx="210003" cy="21000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Diamond 60">
              <a:extLst>
                <a:ext uri="{FF2B5EF4-FFF2-40B4-BE49-F238E27FC236}">
                  <a16:creationId xmlns="" xmlns:a16="http://schemas.microsoft.com/office/drawing/2014/main" id="{1D13842B-C1B9-4D64-A738-09D4D7CA2614}"/>
                </a:ext>
              </a:extLst>
            </p:cNvPr>
            <p:cNvSpPr/>
            <p:nvPr/>
          </p:nvSpPr>
          <p:spPr>
            <a:xfrm>
              <a:off x="5987623" y="-302929"/>
              <a:ext cx="193247" cy="193247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2" name="Oval 61">
            <a:extLst>
              <a:ext uri="{FF2B5EF4-FFF2-40B4-BE49-F238E27FC236}">
                <a16:creationId xmlns="" xmlns:a16="http://schemas.microsoft.com/office/drawing/2014/main" id="{F8534F49-6E66-421D-93A4-B4889E98B39E}"/>
              </a:ext>
            </a:extLst>
          </p:cNvPr>
          <p:cNvSpPr/>
          <p:nvPr/>
        </p:nvSpPr>
        <p:spPr>
          <a:xfrm>
            <a:off x="6035662" y="2998714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="" xmlns:a16="http://schemas.microsoft.com/office/drawing/2014/main" id="{4518095A-840E-4EBA-8EA7-6493335E8547}"/>
              </a:ext>
            </a:extLst>
          </p:cNvPr>
          <p:cNvSpPr/>
          <p:nvPr/>
        </p:nvSpPr>
        <p:spPr>
          <a:xfrm>
            <a:off x="6029667" y="3004607"/>
            <a:ext cx="116414" cy="1164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="" xmlns:a16="http://schemas.microsoft.com/office/drawing/2014/main" id="{1D8475D1-9FDC-4B05-AA80-A82472DC990D}"/>
              </a:ext>
            </a:extLst>
          </p:cNvPr>
          <p:cNvSpPr/>
          <p:nvPr/>
        </p:nvSpPr>
        <p:spPr>
          <a:xfrm>
            <a:off x="5980003" y="2749899"/>
            <a:ext cx="210003" cy="21000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Diamond 40">
            <a:extLst>
              <a:ext uri="{FF2B5EF4-FFF2-40B4-BE49-F238E27FC236}">
                <a16:creationId xmlns="" xmlns:a16="http://schemas.microsoft.com/office/drawing/2014/main" id="{69C80617-47EC-40DE-88BB-7F0F499357AF}"/>
              </a:ext>
            </a:extLst>
          </p:cNvPr>
          <p:cNvSpPr/>
          <p:nvPr/>
        </p:nvSpPr>
        <p:spPr>
          <a:xfrm>
            <a:off x="5988381" y="2758277"/>
            <a:ext cx="193247" cy="193247"/>
          </a:xfrm>
          <a:prstGeom prst="diamond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Connector 8">
            <a:extLst>
              <a:ext uri="{FF2B5EF4-FFF2-40B4-BE49-F238E27FC236}">
                <a16:creationId xmlns="" xmlns:a16="http://schemas.microsoft.com/office/drawing/2014/main" id="{CE70615E-2735-45C3-B6EA-2EA755B73AFD}"/>
              </a:ext>
            </a:extLst>
          </p:cNvPr>
          <p:cNvSpPr/>
          <p:nvPr/>
        </p:nvSpPr>
        <p:spPr>
          <a:xfrm>
            <a:off x="4566022" y="3368685"/>
            <a:ext cx="126790" cy="126790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lowchart: Connector 58">
            <a:extLst>
              <a:ext uri="{FF2B5EF4-FFF2-40B4-BE49-F238E27FC236}">
                <a16:creationId xmlns="" xmlns:a16="http://schemas.microsoft.com/office/drawing/2014/main" id="{E9D895B4-4D2F-4A52-8632-EEE513E58B4F}"/>
              </a:ext>
            </a:extLst>
          </p:cNvPr>
          <p:cNvSpPr/>
          <p:nvPr/>
        </p:nvSpPr>
        <p:spPr>
          <a:xfrm>
            <a:off x="7486491" y="3368685"/>
            <a:ext cx="126789" cy="126789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07951685-766B-4E98-BB28-B8C3DBC5529D}"/>
              </a:ext>
            </a:extLst>
          </p:cNvPr>
          <p:cNvSpPr txBox="1"/>
          <p:nvPr/>
        </p:nvSpPr>
        <p:spPr>
          <a:xfrm>
            <a:off x="718458" y="1092950"/>
            <a:ext cx="3285862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400" dirty="0" smtClean="0"/>
              <a:t>Massive economy structure changes</a:t>
            </a:r>
            <a:endParaRPr lang="en-US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4D7C4696-317B-4CD6-A577-B05E52A3CECC}"/>
              </a:ext>
            </a:extLst>
          </p:cNvPr>
          <p:cNvSpPr txBox="1"/>
          <p:nvPr/>
        </p:nvSpPr>
        <p:spPr>
          <a:xfrm>
            <a:off x="4576678" y="5125685"/>
            <a:ext cx="3060855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400" b="1" dirty="0" smtClean="0"/>
              <a:t>Monopoly on the Indian trade</a:t>
            </a:r>
            <a:endParaRPr lang="en-US" b="1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24DDDB43-4FC3-4566-961C-0F4967289DCB}"/>
              </a:ext>
            </a:extLst>
          </p:cNvPr>
          <p:cNvSpPr txBox="1"/>
          <p:nvPr/>
        </p:nvSpPr>
        <p:spPr>
          <a:xfrm>
            <a:off x="8022952" y="455288"/>
            <a:ext cx="4169048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400" dirty="0" smtClean="0"/>
              <a:t>Indian society became very much driven by the manipulation of British</a:t>
            </a:r>
            <a:endParaRPr lang="en-US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35" name="Flowchart: Connector 34">
            <a:extLst>
              <a:ext uri="{FF2B5EF4-FFF2-40B4-BE49-F238E27FC236}">
                <a16:creationId xmlns="" xmlns:a16="http://schemas.microsoft.com/office/drawing/2014/main" id="{08E21DB5-8B13-49B6-AEEB-3431667E41A8}"/>
              </a:ext>
            </a:extLst>
          </p:cNvPr>
          <p:cNvSpPr/>
          <p:nvPr/>
        </p:nvSpPr>
        <p:spPr>
          <a:xfrm>
            <a:off x="6031809" y="4950144"/>
            <a:ext cx="126789" cy="126789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="" xmlns:a16="http://schemas.microsoft.com/office/drawing/2014/main" id="{F4157CF1-D57E-4511-B827-C6D6A6941B7D}"/>
              </a:ext>
            </a:extLst>
          </p:cNvPr>
          <p:cNvCxnSpPr>
            <a:cxnSpLocks/>
          </p:cNvCxnSpPr>
          <p:nvPr/>
        </p:nvCxnSpPr>
        <p:spPr>
          <a:xfrm>
            <a:off x="6098567" y="1565275"/>
            <a:ext cx="0" cy="1604428"/>
          </a:xfrm>
          <a:prstGeom prst="line">
            <a:avLst/>
          </a:prstGeom>
          <a:ln>
            <a:solidFill>
              <a:schemeClr val="bg1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lowchart: Connector 31">
            <a:extLst>
              <a:ext uri="{FF2B5EF4-FFF2-40B4-BE49-F238E27FC236}">
                <a16:creationId xmlns="" xmlns:a16="http://schemas.microsoft.com/office/drawing/2014/main" id="{615392BA-B0B6-4DC5-8FF1-08589A09A3A4}"/>
              </a:ext>
            </a:extLst>
          </p:cNvPr>
          <p:cNvSpPr/>
          <p:nvPr/>
        </p:nvSpPr>
        <p:spPr>
          <a:xfrm>
            <a:off x="6036090" y="1491657"/>
            <a:ext cx="126789" cy="126789"/>
          </a:xfrm>
          <a:prstGeom prst="flowChartConnector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218D6E5A-69B6-46DE-B168-2FFB29A4F3EB}"/>
              </a:ext>
            </a:extLst>
          </p:cNvPr>
          <p:cNvSpPr txBox="1"/>
          <p:nvPr/>
        </p:nvSpPr>
        <p:spPr>
          <a:xfrm>
            <a:off x="8077533" y="1763485"/>
            <a:ext cx="411446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0" algn="ctr"/>
            <a:r>
              <a:rPr lang="en-US" sz="2400" dirty="0" smtClean="0"/>
              <a:t>British tripled their profits</a:t>
            </a:r>
            <a:endParaRPr lang="en-US" sz="2400" dirty="0">
              <a:solidFill>
                <a:prstClr val="white"/>
              </a:solidFill>
              <a:latin typeface="Century Gothic" panose="020B0502020202020204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="" xmlns:a16="http://schemas.microsoft.com/office/drawing/2014/main" id="{0FC659DA-2A82-4B14-9029-5595A7DC3E73}"/>
              </a:ext>
            </a:extLst>
          </p:cNvPr>
          <p:cNvSpPr/>
          <p:nvPr/>
        </p:nvSpPr>
        <p:spPr>
          <a:xfrm>
            <a:off x="4820194" y="3123506"/>
            <a:ext cx="2719859" cy="44265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EBB68055-AD68-413D-B67A-7DEE79137A3E}"/>
              </a:ext>
            </a:extLst>
          </p:cNvPr>
          <p:cNvSpPr txBox="1"/>
          <p:nvPr/>
        </p:nvSpPr>
        <p:spPr>
          <a:xfrm>
            <a:off x="4917999" y="3039030"/>
            <a:ext cx="2360104" cy="430887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Conclusion</a:t>
            </a:r>
            <a:endParaRPr lang="en-US" sz="2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27" name="Picture 3" descr="E:\Dola\Spring 2021\presentation\tyuju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389119" y="1371600"/>
            <a:ext cx="3213463" cy="1363434"/>
          </a:xfrm>
          <a:prstGeom prst="rect">
            <a:avLst/>
          </a:prstGeom>
          <a:noFill/>
        </p:spPr>
      </p:pic>
      <p:pic>
        <p:nvPicPr>
          <p:cNvPr id="1028" name="Picture 4" descr="E:\Dola\Spring 2021\presentation\fgfg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098198" y="202883"/>
            <a:ext cx="3857081" cy="9335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54019836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-0.02987 L 0.00013 0.43981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2347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0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7 -1.85185E-6 L -0.05925 -1.85185E-6 C -0.08581 -1.85185E-6 -0.11836 0.01482 -0.11836 0.02709 L -0.11836 0.0544 " pathEditMode="relative" rAng="0" ptsTypes="AAAA">
                                      <p:cBhvr>
                                        <p:cTn id="14" dur="1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24" y="270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22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23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375" autoRev="1" fill="remove"/>
                                        <p:tgtEl>
                                          <p:spTgt spid="7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0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7 4.44444E-6 L -0.05938 4.44444E-6 C -0.08581 4.44444E-6 -0.11836 -0.01343 -0.11836 -0.02408 L -0.11836 -0.04815 " pathEditMode="relative" rAng="0" ptsTypes="AAAA">
                                      <p:cBhvr>
                                        <p:cTn id="29" dur="1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924" y="-2407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0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04167E-6 2.22222E-6 L 0.05885 2.22222E-6 C 0.08516 2.22222E-6 0.11771 0.01435 0.11771 0.02639 L 0.11771 0.05301 " pathEditMode="relative" rAng="0" ptsTypes="AAAA">
                                      <p:cBhvr>
                                        <p:cTn id="34" dur="1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85" y="263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0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25E-7 -1.48148E-6 L 0.05859 -1.48148E-6 C 0.08477 -1.48148E-6 0.11745 -0.01389 0.11745 -0.02477 L 0.11745 -0.0493 " pathEditMode="relative" rAng="0" ptsTypes="AAAA">
                                      <p:cBhvr>
                                        <p:cTn id="39" dur="1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72" y="-2477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8" presetClass="entr" presetSubtype="3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4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xit" presetSubtype="4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7" dur="2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" presetClass="exit" presetSubtype="4" fill="hold" grpId="2" nodeType="withEffect">
                                  <p:stCondLst>
                                    <p:cond delay="1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1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5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7" presetClass="emph" presetSubtype="0" repeatCount="indefinite" fill="remove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0" dur="37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61" dur="37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62" dur="37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3" dur="37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" presetClass="exit" presetSubtype="1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5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25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" presetClass="exit" presetSubtype="1" fill="hold" grpId="2" nodeType="withEffect">
                                  <p:stCondLst>
                                    <p:cond delay="1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25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25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2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0" presetClass="path" presetSubtype="0" accel="50000" decel="5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-2.08333E-7 1.48148E-6 L -0.06419 1.48148E-6 C -0.09297 1.48148E-6 -0.13281 0.01065 -0.12617 -0.02546 C -0.12852 -0.05093 -0.1263 -0.12755 -0.1263 -0.15232 " pathEditMode="relative" rAng="0" ptsTypes="AAAA">
                                      <p:cBhvr>
                                        <p:cTn id="81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67" y="-7546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7" presetClass="emph" presetSubtype="0" repeatCount="indefinite" fill="remove" grpId="2" nodeType="withEffect">
                                  <p:stCondLst>
                                    <p:cond delay="32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86" dur="37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87" dur="37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8" dur="37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37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3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50"/>
                                        <p:tgtEl>
                                          <p:spTgt spid="2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7037E-7 L -0.00052 0.27384 " pathEditMode="relative" rAng="0" ptsTypes="AA">
                                      <p:cBhvr>
                                        <p:cTn id="104" dur="1500" spd="-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13657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250"/>
                                        <p:tgtEl>
                                          <p:spTgt spid="3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5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1 -0.00093 L 0.10326 -0.00185 C 0.13138 -0.00185 0.12383 -0.01158 0.12383 -0.04607 C 0.12383 -0.0713 0.12305 -0.12755 0.12305 -0.15255 " pathEditMode="relative" rAng="0" ptsTypes="AAAA">
                                      <p:cBhvr>
                                        <p:cTn id="119" dur="1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54" y="-7593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2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2" dur="2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250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25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7" presetClass="emph" presetSubtype="0" repeatCount="indefinite" fill="hold" grpId="2" nodeType="withEffect">
                                  <p:stCondLst>
                                    <p:cond delay="12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32" dur="375" autoRev="1" fill="remove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3" dur="375" autoRev="1" fill="remove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4" dur="375" autoRev="1" fill="remove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5" dur="375" autoRev="1" fill="remove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7" presetClass="emp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141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2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3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37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2.96296E-6 L 0.00026 0.23287 " pathEditMode="relative" rAng="0" ptsTypes="AA">
                                      <p:cBhvr>
                                        <p:cTn id="146" dur="1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11644"/>
                                    </p:animMotion>
                                  </p:childTnLst>
                                </p:cTn>
                              </p:par>
                              <p:par>
                                <p:cTn id="147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9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250"/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25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825"/>
                            </p:stCondLst>
                            <p:childTnLst>
                              <p:par>
                                <p:cTn id="159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42" presetClass="path" presetSubtype="0" accel="50000" decel="5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2.08333E-7 1.48148E-6 L 2.08333E-7 0.30787 " pathEditMode="relative" rAng="0" ptsTypes="AA">
                                      <p:cBhvr>
                                        <p:cTn id="162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2" animBg="1"/>
      <p:bldP spid="33" grpId="3" animBg="1"/>
      <p:bldP spid="64" grpId="0" animBg="1"/>
      <p:bldP spid="64" grpId="1" animBg="1"/>
      <p:bldP spid="65" grpId="0" animBg="1"/>
      <p:bldP spid="65" grpId="1" animBg="1"/>
      <p:bldP spid="67" grpId="0" animBg="1"/>
      <p:bldP spid="67" grpId="1" animBg="1"/>
      <p:bldP spid="70" grpId="0" animBg="1"/>
      <p:bldP spid="70" grpId="1" animBg="1"/>
      <p:bldP spid="70" grpId="2" animBg="1"/>
      <p:bldP spid="62" grpId="0" animBg="1"/>
      <p:bldP spid="62" grpId="1" animBg="1"/>
      <p:bldP spid="66" grpId="0" animBg="1"/>
      <p:bldP spid="66" grpId="1" animBg="1"/>
      <p:bldP spid="40" grpId="0" animBg="1"/>
      <p:bldP spid="40" grpId="1" animBg="1"/>
      <p:bldP spid="41" grpId="0" animBg="1"/>
      <p:bldP spid="41" grpId="1" animBg="1"/>
      <p:bldP spid="41" grpId="2" animBg="1"/>
      <p:bldP spid="9" grpId="0" animBg="1"/>
      <p:bldP spid="9" grpId="1" animBg="1"/>
      <p:bldP spid="9" grpId="2" animBg="1"/>
      <p:bldP spid="59" grpId="0" animBg="1"/>
      <p:bldP spid="59" grpId="1" animBg="1"/>
      <p:bldP spid="59" grpId="2" animBg="1"/>
      <p:bldP spid="24" grpId="0" uiExpand="1" build="p" animBg="1"/>
      <p:bldP spid="26" grpId="0" uiExpand="1" build="p" animBg="1"/>
      <p:bldP spid="27" grpId="0" uiExpand="1" build="p" animBg="1"/>
      <p:bldP spid="35" grpId="0" animBg="1"/>
      <p:bldP spid="35" grpId="2" animBg="1"/>
      <p:bldP spid="32" grpId="0" animBg="1"/>
      <p:bldP spid="32" grpId="1" animBg="1"/>
      <p:bldP spid="34" grpId="0" uiExpand="1" build="p" animBg="1"/>
      <p:bldP spid="6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90F8E88F-910C-410B-8DB6-544C9D4AB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DE0A700-23B8-428A-9646-95B8449A9C9B}"/>
              </a:ext>
            </a:extLst>
          </p:cNvPr>
          <p:cNvSpPr/>
          <p:nvPr/>
        </p:nvSpPr>
        <p:spPr>
          <a:xfrm>
            <a:off x="1" y="-1"/>
            <a:ext cx="12191999" cy="6858001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6" name="Group 95">
            <a:extLst>
              <a:ext uri="{FF2B5EF4-FFF2-40B4-BE49-F238E27FC236}">
                <a16:creationId xmlns="" xmlns:a16="http://schemas.microsoft.com/office/drawing/2014/main" id="{41ADC8D4-E7AE-4FA3-B597-8C9269DE3D91}"/>
              </a:ext>
            </a:extLst>
          </p:cNvPr>
          <p:cNvGrpSpPr/>
          <p:nvPr/>
        </p:nvGrpSpPr>
        <p:grpSpPr>
          <a:xfrm>
            <a:off x="0" y="-759134"/>
            <a:ext cx="12612584" cy="8298640"/>
            <a:chOff x="1387772" y="-258671"/>
            <a:chExt cx="9143024" cy="7427934"/>
          </a:xfrm>
        </p:grpSpPr>
        <p:cxnSp>
          <p:nvCxnSpPr>
            <p:cNvPr id="97" name="Straight Connector 96">
              <a:extLst>
                <a:ext uri="{FF2B5EF4-FFF2-40B4-BE49-F238E27FC236}">
                  <a16:creationId xmlns="" xmlns:a16="http://schemas.microsoft.com/office/drawing/2014/main" id="{3B621079-9D7C-4078-8BE7-52605F5783E6}"/>
                </a:ext>
              </a:extLst>
            </p:cNvPr>
            <p:cNvCxnSpPr>
              <a:cxnSpLocks/>
            </p:cNvCxnSpPr>
            <p:nvPr/>
          </p:nvCxnSpPr>
          <p:spPr>
            <a:xfrm>
              <a:off x="6091244" y="-258671"/>
              <a:ext cx="0" cy="7427934"/>
            </a:xfrm>
            <a:prstGeom prst="line">
              <a:avLst/>
            </a:prstGeom>
            <a:ln w="6350">
              <a:solidFill>
                <a:schemeClr val="bg1"/>
              </a:solidFill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="" xmlns:a16="http://schemas.microsoft.com/office/drawing/2014/main" id="{256B0807-6440-4EEA-A090-6F3B8F24343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87772" y="3493894"/>
              <a:ext cx="9143024" cy="0"/>
            </a:xfrm>
            <a:prstGeom prst="line">
              <a:avLst/>
            </a:prstGeom>
            <a:ln w="6350">
              <a:solidFill>
                <a:schemeClr val="bg1"/>
              </a:solidFill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="" xmlns:a16="http://schemas.microsoft.com/office/drawing/2014/main" id="{A385D41E-35D1-4023-BAF6-5D00CEB259EE}"/>
              </a:ext>
            </a:extLst>
          </p:cNvPr>
          <p:cNvGrpSpPr/>
          <p:nvPr/>
        </p:nvGrpSpPr>
        <p:grpSpPr>
          <a:xfrm>
            <a:off x="6383247" y="-210003"/>
            <a:ext cx="210003" cy="210003"/>
            <a:chOff x="5979245" y="-311307"/>
            <a:chExt cx="210003" cy="210003"/>
          </a:xfrm>
        </p:grpSpPr>
        <p:sp>
          <p:nvSpPr>
            <p:cNvPr id="60" name="Oval 59">
              <a:extLst>
                <a:ext uri="{FF2B5EF4-FFF2-40B4-BE49-F238E27FC236}">
                  <a16:creationId xmlns="" xmlns:a16="http://schemas.microsoft.com/office/drawing/2014/main" id="{78A70B25-F2ED-464E-A787-6CAF9BE4920B}"/>
                </a:ext>
              </a:extLst>
            </p:cNvPr>
            <p:cNvSpPr/>
            <p:nvPr/>
          </p:nvSpPr>
          <p:spPr>
            <a:xfrm>
              <a:off x="5979245" y="-311307"/>
              <a:ext cx="210003" cy="21000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Diamond 60">
              <a:extLst>
                <a:ext uri="{FF2B5EF4-FFF2-40B4-BE49-F238E27FC236}">
                  <a16:creationId xmlns="" xmlns:a16="http://schemas.microsoft.com/office/drawing/2014/main" id="{1D13842B-C1B9-4D64-A738-09D4D7CA2614}"/>
                </a:ext>
              </a:extLst>
            </p:cNvPr>
            <p:cNvSpPr/>
            <p:nvPr/>
          </p:nvSpPr>
          <p:spPr>
            <a:xfrm>
              <a:off x="5987623" y="-302929"/>
              <a:ext cx="193247" cy="193247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="" xmlns:a16="http://schemas.microsoft.com/office/drawing/2014/main" id="{21261569-0FDF-47DD-B41C-C1269781E6DD}"/>
              </a:ext>
            </a:extLst>
          </p:cNvPr>
          <p:cNvGrpSpPr/>
          <p:nvPr/>
        </p:nvGrpSpPr>
        <p:grpSpPr>
          <a:xfrm>
            <a:off x="-210003" y="3367871"/>
            <a:ext cx="210003" cy="210003"/>
            <a:chOff x="5979245" y="-311307"/>
            <a:chExt cx="210003" cy="210003"/>
          </a:xfrm>
        </p:grpSpPr>
        <p:sp>
          <p:nvSpPr>
            <p:cNvPr id="31" name="Oval 30">
              <a:extLst>
                <a:ext uri="{FF2B5EF4-FFF2-40B4-BE49-F238E27FC236}">
                  <a16:creationId xmlns="" xmlns:a16="http://schemas.microsoft.com/office/drawing/2014/main" id="{CC6C33F3-AD4A-4ECF-A85E-E12CF7E27C35}"/>
                </a:ext>
              </a:extLst>
            </p:cNvPr>
            <p:cNvSpPr/>
            <p:nvPr/>
          </p:nvSpPr>
          <p:spPr>
            <a:xfrm>
              <a:off x="5979245" y="-311307"/>
              <a:ext cx="210003" cy="21000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Diamond 31">
              <a:extLst>
                <a:ext uri="{FF2B5EF4-FFF2-40B4-BE49-F238E27FC236}">
                  <a16:creationId xmlns="" xmlns:a16="http://schemas.microsoft.com/office/drawing/2014/main" id="{E138233E-8E64-4B4B-A8DC-422BC0BD2D1C}"/>
                </a:ext>
              </a:extLst>
            </p:cNvPr>
            <p:cNvSpPr/>
            <p:nvPr/>
          </p:nvSpPr>
          <p:spPr>
            <a:xfrm>
              <a:off x="5987623" y="-302929"/>
              <a:ext cx="193247" cy="193247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="" xmlns:a16="http://schemas.microsoft.com/office/drawing/2014/main" id="{0ABF6AF0-90A3-42CF-84EE-7B9DA078FDDF}"/>
              </a:ext>
            </a:extLst>
          </p:cNvPr>
          <p:cNvGrpSpPr/>
          <p:nvPr/>
        </p:nvGrpSpPr>
        <p:grpSpPr>
          <a:xfrm>
            <a:off x="6384186" y="6858000"/>
            <a:ext cx="214688" cy="210003"/>
            <a:chOff x="6340320" y="-350496"/>
            <a:chExt cx="214688" cy="210003"/>
          </a:xfrm>
        </p:grpSpPr>
        <p:sp>
          <p:nvSpPr>
            <p:cNvPr id="36" name="Oval 35">
              <a:extLst>
                <a:ext uri="{FF2B5EF4-FFF2-40B4-BE49-F238E27FC236}">
                  <a16:creationId xmlns="" xmlns:a16="http://schemas.microsoft.com/office/drawing/2014/main" id="{410E496D-74F9-4B53-956B-D774E44D03FB}"/>
                </a:ext>
              </a:extLst>
            </p:cNvPr>
            <p:cNvSpPr/>
            <p:nvPr/>
          </p:nvSpPr>
          <p:spPr>
            <a:xfrm>
              <a:off x="6345005" y="-350496"/>
              <a:ext cx="210003" cy="21000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Diamond 36">
              <a:extLst>
                <a:ext uri="{FF2B5EF4-FFF2-40B4-BE49-F238E27FC236}">
                  <a16:creationId xmlns="" xmlns:a16="http://schemas.microsoft.com/office/drawing/2014/main" id="{DB8F3BA1-7DD8-40D6-BFAF-E979E119A27F}"/>
                </a:ext>
              </a:extLst>
            </p:cNvPr>
            <p:cNvSpPr/>
            <p:nvPr/>
          </p:nvSpPr>
          <p:spPr>
            <a:xfrm>
              <a:off x="6340320" y="-337778"/>
              <a:ext cx="193247" cy="193247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="" xmlns:a16="http://schemas.microsoft.com/office/drawing/2014/main" id="{4FBB18AD-6D8E-4D79-8399-45E7E3C18F05}"/>
              </a:ext>
            </a:extLst>
          </p:cNvPr>
          <p:cNvGrpSpPr/>
          <p:nvPr/>
        </p:nvGrpSpPr>
        <p:grpSpPr>
          <a:xfrm>
            <a:off x="12192000" y="3310936"/>
            <a:ext cx="210003" cy="210003"/>
            <a:chOff x="5979245" y="-311307"/>
            <a:chExt cx="210003" cy="210003"/>
          </a:xfrm>
        </p:grpSpPr>
        <p:sp>
          <p:nvSpPr>
            <p:cNvPr id="39" name="Oval 38">
              <a:extLst>
                <a:ext uri="{FF2B5EF4-FFF2-40B4-BE49-F238E27FC236}">
                  <a16:creationId xmlns="" xmlns:a16="http://schemas.microsoft.com/office/drawing/2014/main" id="{C8544D88-FF7A-4E1A-92E1-6BB4A039B5A5}"/>
                </a:ext>
              </a:extLst>
            </p:cNvPr>
            <p:cNvSpPr/>
            <p:nvPr/>
          </p:nvSpPr>
          <p:spPr>
            <a:xfrm>
              <a:off x="5979245" y="-311307"/>
              <a:ext cx="210003" cy="21000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Diamond 41">
              <a:extLst>
                <a:ext uri="{FF2B5EF4-FFF2-40B4-BE49-F238E27FC236}">
                  <a16:creationId xmlns="" xmlns:a16="http://schemas.microsoft.com/office/drawing/2014/main" id="{77D2C177-2783-45E2-938B-ACD3722E984C}"/>
                </a:ext>
              </a:extLst>
            </p:cNvPr>
            <p:cNvSpPr/>
            <p:nvPr/>
          </p:nvSpPr>
          <p:spPr>
            <a:xfrm>
              <a:off x="5987623" y="-302929"/>
              <a:ext cx="193247" cy="193247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="" xmlns:a16="http://schemas.microsoft.com/office/drawing/2014/main" id="{B96B5644-00A3-483A-93E1-54AE94001797}"/>
              </a:ext>
            </a:extLst>
          </p:cNvPr>
          <p:cNvGrpSpPr/>
          <p:nvPr/>
        </p:nvGrpSpPr>
        <p:grpSpPr>
          <a:xfrm>
            <a:off x="6387646" y="2470285"/>
            <a:ext cx="210003" cy="210003"/>
            <a:chOff x="5979245" y="-311307"/>
            <a:chExt cx="210003" cy="210003"/>
          </a:xfrm>
        </p:grpSpPr>
        <p:sp>
          <p:nvSpPr>
            <p:cNvPr id="85" name="Oval 84">
              <a:extLst>
                <a:ext uri="{FF2B5EF4-FFF2-40B4-BE49-F238E27FC236}">
                  <a16:creationId xmlns="" xmlns:a16="http://schemas.microsoft.com/office/drawing/2014/main" id="{54C79FB5-B667-4410-8E10-C816DD6426AE}"/>
                </a:ext>
              </a:extLst>
            </p:cNvPr>
            <p:cNvSpPr/>
            <p:nvPr/>
          </p:nvSpPr>
          <p:spPr>
            <a:xfrm>
              <a:off x="5979245" y="-311307"/>
              <a:ext cx="210003" cy="21000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Diamond 85">
              <a:extLst>
                <a:ext uri="{FF2B5EF4-FFF2-40B4-BE49-F238E27FC236}">
                  <a16:creationId xmlns="" xmlns:a16="http://schemas.microsoft.com/office/drawing/2014/main" id="{15D066C4-700A-4C52-95D4-C4FEC69AEA6F}"/>
                </a:ext>
              </a:extLst>
            </p:cNvPr>
            <p:cNvSpPr/>
            <p:nvPr/>
          </p:nvSpPr>
          <p:spPr>
            <a:xfrm>
              <a:off x="5987623" y="-302929"/>
              <a:ext cx="193247" cy="193247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="" xmlns:a16="http://schemas.microsoft.com/office/drawing/2014/main" id="{205B8FAA-30B0-4D83-BB58-D744A07FB02E}"/>
              </a:ext>
            </a:extLst>
          </p:cNvPr>
          <p:cNvGrpSpPr/>
          <p:nvPr/>
        </p:nvGrpSpPr>
        <p:grpSpPr>
          <a:xfrm>
            <a:off x="3061901" y="3345705"/>
            <a:ext cx="210003" cy="210003"/>
            <a:chOff x="5979245" y="-311307"/>
            <a:chExt cx="210003" cy="210003"/>
          </a:xfrm>
        </p:grpSpPr>
        <p:sp>
          <p:nvSpPr>
            <p:cNvPr id="88" name="Oval 87">
              <a:extLst>
                <a:ext uri="{FF2B5EF4-FFF2-40B4-BE49-F238E27FC236}">
                  <a16:creationId xmlns="" xmlns:a16="http://schemas.microsoft.com/office/drawing/2014/main" id="{4CE2C7DF-0B56-478E-BF82-EDF25690599F}"/>
                </a:ext>
              </a:extLst>
            </p:cNvPr>
            <p:cNvSpPr/>
            <p:nvPr/>
          </p:nvSpPr>
          <p:spPr>
            <a:xfrm>
              <a:off x="5979245" y="-311307"/>
              <a:ext cx="210003" cy="21000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Diamond 88">
              <a:extLst>
                <a:ext uri="{FF2B5EF4-FFF2-40B4-BE49-F238E27FC236}">
                  <a16:creationId xmlns="" xmlns:a16="http://schemas.microsoft.com/office/drawing/2014/main" id="{A00FD365-3105-4C4D-A24B-63010B8FF77F}"/>
                </a:ext>
              </a:extLst>
            </p:cNvPr>
            <p:cNvSpPr/>
            <p:nvPr/>
          </p:nvSpPr>
          <p:spPr>
            <a:xfrm>
              <a:off x="5987623" y="-302929"/>
              <a:ext cx="193247" cy="193247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="" xmlns:a16="http://schemas.microsoft.com/office/drawing/2014/main" id="{59B63356-0F07-4BF9-83C0-82F319BD1AE4}"/>
              </a:ext>
            </a:extLst>
          </p:cNvPr>
          <p:cNvGrpSpPr/>
          <p:nvPr/>
        </p:nvGrpSpPr>
        <p:grpSpPr>
          <a:xfrm>
            <a:off x="9636222" y="3315620"/>
            <a:ext cx="210003" cy="210003"/>
            <a:chOff x="5979245" y="-311307"/>
            <a:chExt cx="210003" cy="210003"/>
          </a:xfrm>
        </p:grpSpPr>
        <p:sp>
          <p:nvSpPr>
            <p:cNvPr id="91" name="Oval 90">
              <a:extLst>
                <a:ext uri="{FF2B5EF4-FFF2-40B4-BE49-F238E27FC236}">
                  <a16:creationId xmlns="" xmlns:a16="http://schemas.microsoft.com/office/drawing/2014/main" id="{3C55D01F-0884-4136-9F38-AF8C38373099}"/>
                </a:ext>
              </a:extLst>
            </p:cNvPr>
            <p:cNvSpPr/>
            <p:nvPr/>
          </p:nvSpPr>
          <p:spPr>
            <a:xfrm>
              <a:off x="5979245" y="-311307"/>
              <a:ext cx="210003" cy="21000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Diamond 91">
              <a:extLst>
                <a:ext uri="{FF2B5EF4-FFF2-40B4-BE49-F238E27FC236}">
                  <a16:creationId xmlns="" xmlns:a16="http://schemas.microsoft.com/office/drawing/2014/main" id="{A3B60ADD-EB52-4A62-BD84-DB11E11CC45C}"/>
                </a:ext>
              </a:extLst>
            </p:cNvPr>
            <p:cNvSpPr/>
            <p:nvPr/>
          </p:nvSpPr>
          <p:spPr>
            <a:xfrm>
              <a:off x="5987623" y="-302929"/>
              <a:ext cx="193247" cy="193247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="" xmlns:a16="http://schemas.microsoft.com/office/drawing/2014/main" id="{E2DE3013-8A04-4C79-95DE-425E68464106}"/>
              </a:ext>
            </a:extLst>
          </p:cNvPr>
          <p:cNvGrpSpPr/>
          <p:nvPr/>
        </p:nvGrpSpPr>
        <p:grpSpPr>
          <a:xfrm>
            <a:off x="6383325" y="4126688"/>
            <a:ext cx="210003" cy="210003"/>
            <a:chOff x="5979245" y="-311307"/>
            <a:chExt cx="210003" cy="210003"/>
          </a:xfrm>
        </p:grpSpPr>
        <p:sp>
          <p:nvSpPr>
            <p:cNvPr id="94" name="Oval 93">
              <a:extLst>
                <a:ext uri="{FF2B5EF4-FFF2-40B4-BE49-F238E27FC236}">
                  <a16:creationId xmlns="" xmlns:a16="http://schemas.microsoft.com/office/drawing/2014/main" id="{F30D636A-D1DC-4CED-BFB9-D7190A248A53}"/>
                </a:ext>
              </a:extLst>
            </p:cNvPr>
            <p:cNvSpPr/>
            <p:nvPr/>
          </p:nvSpPr>
          <p:spPr>
            <a:xfrm>
              <a:off x="5979245" y="-311307"/>
              <a:ext cx="210003" cy="210003"/>
            </a:xfrm>
            <a:prstGeom prst="ellipse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Diamond 94">
              <a:extLst>
                <a:ext uri="{FF2B5EF4-FFF2-40B4-BE49-F238E27FC236}">
                  <a16:creationId xmlns="" xmlns:a16="http://schemas.microsoft.com/office/drawing/2014/main" id="{265793D5-9BFD-4047-8A8B-A9C421DABB64}"/>
                </a:ext>
              </a:extLst>
            </p:cNvPr>
            <p:cNvSpPr/>
            <p:nvPr/>
          </p:nvSpPr>
          <p:spPr>
            <a:xfrm>
              <a:off x="5987623" y="-302929"/>
              <a:ext cx="193247" cy="193247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540165CE-C13F-445D-A7ED-1EDC70D4B8D7}"/>
              </a:ext>
            </a:extLst>
          </p:cNvPr>
          <p:cNvSpPr txBox="1"/>
          <p:nvPr/>
        </p:nvSpPr>
        <p:spPr>
          <a:xfrm>
            <a:off x="3435532" y="2821578"/>
            <a:ext cx="6105718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smtClean="0">
                <a:latin typeface="Century Gothic" panose="020B0502020202020204" pitchFamily="34" charset="0"/>
              </a:rPr>
              <a:t>Thank You</a:t>
            </a:r>
            <a:endParaRPr lang="en-US" sz="72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0376336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065 -0.02987 L 0.00104 0.26296 " pathEditMode="relative" rAng="0" ptsTypes="AA">
                                      <p:cBhvr>
                                        <p:cTn id="9" dur="1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14630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"/>
                                            </p:cond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0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2.59259E-6 L 0.38802 0.00116 " pathEditMode="relative" rAng="0" ptsTypes="AA">
                                      <p:cBhvr>
                                        <p:cTn id="11" dur="2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01" y="4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0"/>
                                            </p:cond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2" presetID="42" presetClass="path" presetSubtype="0" repeatCount="indefinite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0156 -0.29098 L -2.5E-6 4.81481E-6 " pathEditMode="relative" rAng="0" ptsTypes="AA">
                                      <p:cBhvr>
                                        <p:cTn id="13" dur="125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" y="1453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2"/>
                                            </p:cond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4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0 L -0.37682 -0.00115 " pathEditMode="relative" rAng="0" ptsTypes="AA">
                                      <p:cBhvr>
                                        <p:cTn id="15" dur="2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867" y="-46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4"/>
                                            </p:cond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6" presetID="42" presetClass="path" presetSubtype="0" repeatCount="indefinite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6.25E-7 3.7037E-7 L -0.14427 0.25903 " pathEditMode="relative" rAng="0" ptsTypes="AA">
                                      <p:cBhvr>
                                        <p:cTn id="17" dur="12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14" y="1294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L 0.14388 0.25555 " pathEditMode="relative" rAng="0" ptsTypes="AA">
                                      <p:cBhvr>
                                        <p:cTn id="19" dur="2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87" y="1277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repeatCount="indefinite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-3.7037E-6 L 0.14466 -0.26111 " pathEditMode="relative" rAng="0" ptsTypes="AA">
                                      <p:cBhvr>
                                        <p:cTn id="21" dur="12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79" y="-13009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2.59259E-6 L -0.14427 -0.25671 " pathEditMode="relative" rAng="0" ptsTypes="AA">
                                      <p:cBhvr>
                                        <p:cTn id="23" dur="2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14" y="-12847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15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1312</TotalTime>
  <Words>233</Words>
  <Application>Microsoft Office PowerPoint</Application>
  <PresentationFormat>Custom</PresentationFormat>
  <Paragraphs>54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Calibri Light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Hasibul Islam Shishir</dc:creator>
  <cp:lastModifiedBy>DOLPHIN-PC</cp:lastModifiedBy>
  <cp:revision>653</cp:revision>
  <dcterms:created xsi:type="dcterms:W3CDTF">2020-09-21T11:46:07Z</dcterms:created>
  <dcterms:modified xsi:type="dcterms:W3CDTF">2021-05-05T19:05:34Z</dcterms:modified>
</cp:coreProperties>
</file>

<file path=docProps/thumbnail.jpeg>
</file>